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1" r:id="rId3"/>
    <p:sldId id="272" r:id="rId4"/>
    <p:sldId id="257" r:id="rId5"/>
    <p:sldId id="259" r:id="rId6"/>
    <p:sldId id="260" r:id="rId7"/>
    <p:sldId id="281" r:id="rId8"/>
    <p:sldId id="279" r:id="rId9"/>
    <p:sldId id="262" r:id="rId10"/>
    <p:sldId id="263" r:id="rId11"/>
    <p:sldId id="264" r:id="rId12"/>
    <p:sldId id="265" r:id="rId13"/>
    <p:sldId id="266" r:id="rId14"/>
    <p:sldId id="267" r:id="rId15"/>
    <p:sldId id="268" r:id="rId16"/>
    <p:sldId id="269" r:id="rId17"/>
    <p:sldId id="270" r:id="rId18"/>
    <p:sldId id="273" r:id="rId19"/>
    <p:sldId id="274" r:id="rId20"/>
    <p:sldId id="275" r:id="rId21"/>
    <p:sldId id="276" r:id="rId22"/>
    <p:sldId id="277" r:id="rId23"/>
    <p:sldId id="278" r:id="rId24"/>
    <p:sldId id="280" r:id="rId25"/>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9" d="100"/>
          <a:sy n="79" d="100"/>
        </p:scale>
        <p:origin x="-384"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R"/>
          </a:p>
        </p:txBody>
      </p:sp>
      <p:sp>
        <p:nvSpPr>
          <p:cNvPr id="4" name="Marcador de fecha 3"/>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2814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195544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15860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44496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222316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fecha 4"/>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96560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Marcador de fecha 6"/>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15668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fecha 2"/>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88805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51052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02180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F6814A-52D3-4C86-81A9-7F4EFD293F0C}" type="datetimeFigureOut">
              <a:rPr lang="es-CR" smtClean="0"/>
              <a:pPr/>
              <a:t>27/03/2019</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3823078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6814A-52D3-4C86-81A9-7F4EFD293F0C}" type="datetimeFigureOut">
              <a:rPr lang="es-CR" smtClean="0"/>
              <a:pPr/>
              <a:t>27/03/2019</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7430D-108D-4D63-A1FE-90000520CB7B}" type="slidenum">
              <a:rPr lang="es-CR" smtClean="0"/>
              <a:pPr/>
              <a:t>‹Nº›</a:t>
            </a:fld>
            <a:endParaRPr lang="es-CR"/>
          </a:p>
        </p:txBody>
      </p:sp>
    </p:spTree>
    <p:extLst>
      <p:ext uri="{BB962C8B-B14F-4D97-AF65-F5344CB8AC3E}">
        <p14:creationId xmlns="" xmlns:p14="http://schemas.microsoft.com/office/powerpoint/2010/main" val="103714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2000" cy="1352389"/>
          </a:xfrm>
        </p:spPr>
        <p:txBody>
          <a:bodyPr>
            <a:noAutofit/>
          </a:bodyPr>
          <a:lstStyle/>
          <a:p>
            <a:pPr algn="ctr"/>
            <a:r>
              <a:rPr lang="es-CR" sz="4000" b="1" dirty="0" smtClean="0">
                <a:solidFill>
                  <a:srgbClr val="002060"/>
                </a:solidFill>
                <a:latin typeface="Times New Roman" panose="02020603050405020304" pitchFamily="18" charset="0"/>
                <a:cs typeface="Times New Roman" panose="02020603050405020304" pitchFamily="18" charset="0"/>
              </a:rPr>
              <a:t>REUNIÓN CON PRESIDENTES DE BASE.</a:t>
            </a:r>
            <a:br>
              <a:rPr lang="es-CR" sz="4000" b="1" dirty="0" smtClean="0">
                <a:solidFill>
                  <a:srgbClr val="002060"/>
                </a:solidFill>
                <a:latin typeface="Times New Roman" panose="02020603050405020304" pitchFamily="18" charset="0"/>
                <a:cs typeface="Times New Roman" panose="02020603050405020304" pitchFamily="18" charset="0"/>
              </a:rPr>
            </a:br>
            <a:r>
              <a:rPr lang="es-CR" sz="4000" b="1" dirty="0" smtClean="0">
                <a:solidFill>
                  <a:srgbClr val="002060"/>
                </a:solidFill>
                <a:latin typeface="Times New Roman" panose="02020603050405020304" pitchFamily="18" charset="0"/>
                <a:cs typeface="Times New Roman" panose="02020603050405020304" pitchFamily="18" charset="0"/>
              </a:rPr>
              <a:t>APSE – SINDICATO.</a:t>
            </a:r>
            <a:endParaRPr lang="es-CR" sz="4000" b="1" dirty="0">
              <a:solidFill>
                <a:srgbClr val="002060"/>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694765" y="5136474"/>
            <a:ext cx="10802470" cy="1326507"/>
          </a:xfrm>
        </p:spPr>
        <p:txBody>
          <a:bodyPr>
            <a:normAutofit fontScale="85000" lnSpcReduction="20000"/>
          </a:bodyPr>
          <a:lstStyle/>
          <a:p>
            <a:endParaRPr lang="es-CR" dirty="0" smtClean="0"/>
          </a:p>
          <a:p>
            <a:pPr algn="ctr"/>
            <a:r>
              <a:rPr lang="es-CR" sz="3900" b="1" dirty="0" smtClean="0">
                <a:latin typeface="Times New Roman" panose="02020603050405020304" pitchFamily="18" charset="0"/>
                <a:cs typeface="Times New Roman" panose="02020603050405020304" pitchFamily="18" charset="0"/>
              </a:rPr>
              <a:t>M.Sc</a:t>
            </a:r>
            <a:r>
              <a:rPr lang="es-CR" sz="3900" b="1" dirty="0" smtClean="0">
                <a:solidFill>
                  <a:schemeClr val="tx1"/>
                </a:solidFill>
                <a:latin typeface="Times New Roman" panose="02020603050405020304" pitchFamily="18" charset="0"/>
                <a:cs typeface="Times New Roman" panose="02020603050405020304" pitchFamily="18" charset="0"/>
              </a:rPr>
              <a:t>. José Ceferino Casasola Castro.</a:t>
            </a:r>
          </a:p>
          <a:p>
            <a:pPr algn="ctr"/>
            <a:r>
              <a:rPr lang="es-CR" sz="3900" b="1" dirty="0" smtClean="0">
                <a:latin typeface="Times New Roman" panose="02020603050405020304" pitchFamily="18" charset="0"/>
                <a:cs typeface="Times New Roman" panose="02020603050405020304" pitchFamily="18" charset="0"/>
              </a:rPr>
              <a:t>Coordinador Regional 21.</a:t>
            </a:r>
            <a:endParaRPr lang="es-CR" sz="3900" b="1" dirty="0" smtClean="0">
              <a:solidFill>
                <a:schemeClr val="tx1"/>
              </a:solidFill>
              <a:latin typeface="Times New Roman" panose="02020603050405020304" pitchFamily="18" charset="0"/>
              <a:cs typeface="Times New Roman" panose="02020603050405020304" pitchFamily="18" charset="0"/>
            </a:endParaRPr>
          </a:p>
          <a:p>
            <a:pPr algn="ctr"/>
            <a:endParaRPr lang="es-CR" sz="2800" b="1" dirty="0">
              <a:solidFill>
                <a:schemeClr val="tx1"/>
              </a:solidFill>
              <a:latin typeface="Times New Roman" panose="02020603050405020304" pitchFamily="18" charset="0"/>
              <a:cs typeface="Times New Roman" panose="02020603050405020304" pitchFamily="18" charset="0"/>
            </a:endParaRPr>
          </a:p>
        </p:txBody>
      </p:sp>
      <p:sp>
        <p:nvSpPr>
          <p:cNvPr id="6" name="Marcador de fecha 5"/>
          <p:cNvSpPr>
            <a:spLocks noGrp="1"/>
          </p:cNvSpPr>
          <p:nvPr>
            <p:ph type="dt" sz="half" idx="10"/>
          </p:nvPr>
        </p:nvSpPr>
        <p:spPr/>
        <p:txBody>
          <a:bodyPr/>
          <a:lstStyle/>
          <a:p>
            <a:fld id="{E040A8F9-39A5-416B-B964-74CDD1838F88}" type="datetime1">
              <a:rPr lang="es-CR" smtClean="0"/>
              <a:pPr/>
              <a:t>27/03/2019</a:t>
            </a:fld>
            <a:endParaRPr lang="es-CR"/>
          </a:p>
        </p:txBody>
      </p:sp>
      <p:sp>
        <p:nvSpPr>
          <p:cNvPr id="7" name="Marcador de número de diapositiva 6"/>
          <p:cNvSpPr>
            <a:spLocks noGrp="1"/>
          </p:cNvSpPr>
          <p:nvPr>
            <p:ph type="sldNum" sz="quarter" idx="12"/>
          </p:nvPr>
        </p:nvSpPr>
        <p:spPr/>
        <p:txBody>
          <a:bodyPr/>
          <a:lstStyle/>
          <a:p>
            <a:fld id="{0F7190C9-8105-446E-B866-8E327B7689E5}" type="slidenum">
              <a:rPr lang="es-CR" smtClean="0"/>
              <a:pPr/>
              <a:t>1</a:t>
            </a:fld>
            <a:endParaRPr lang="es-CR"/>
          </a:p>
        </p:txBody>
      </p:sp>
      <p:pic>
        <p:nvPicPr>
          <p:cNvPr id="10" name="Imagen 9"/>
          <p:cNvPicPr>
            <a:picLocks noChangeAspect="1"/>
          </p:cNvPicPr>
          <p:nvPr/>
        </p:nvPicPr>
        <p:blipFill>
          <a:blip r:embed="rId2"/>
          <a:stretch>
            <a:fillRect/>
          </a:stretch>
        </p:blipFill>
        <p:spPr>
          <a:xfrm>
            <a:off x="2783541" y="1775654"/>
            <a:ext cx="7667064" cy="1914468"/>
          </a:xfrm>
          <a:prstGeom prst="rect">
            <a:avLst/>
          </a:prstGeom>
        </p:spPr>
      </p:pic>
      <p:sp>
        <p:nvSpPr>
          <p:cNvPr id="4" name="CuadroTexto 3"/>
          <p:cNvSpPr txBox="1"/>
          <p:nvPr/>
        </p:nvSpPr>
        <p:spPr>
          <a:xfrm>
            <a:off x="0" y="4013561"/>
            <a:ext cx="12192000" cy="461665"/>
          </a:xfrm>
          <a:prstGeom prst="rect">
            <a:avLst/>
          </a:prstGeom>
          <a:noFill/>
        </p:spPr>
        <p:txBody>
          <a:bodyPr wrap="square" rtlCol="0">
            <a:spAutoFit/>
          </a:bodyPr>
          <a:lstStyle/>
          <a:p>
            <a:pPr algn="ctr"/>
            <a:r>
              <a:rPr lang="es-CR" sz="2400" b="1" dirty="0" smtClean="0">
                <a:latin typeface="Times New Roman" panose="02020603050405020304" pitchFamily="18" charset="0"/>
                <a:cs typeface="Times New Roman" panose="02020603050405020304" pitchFamily="18" charset="0"/>
              </a:rPr>
              <a:t>LEY NÚMERO 20 786: LEY DE EDUCACIÓN Y FORMACIÓN TÉCNICA DUAL .</a:t>
            </a:r>
            <a:endParaRPr lang="es-C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7733112"/>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9124" y="0"/>
            <a:ext cx="12032876" cy="3523130"/>
          </a:xfrm>
          <a:prstGeom prst="rect">
            <a:avLst/>
          </a:prstGeom>
        </p:spPr>
      </p:pic>
      <p:sp>
        <p:nvSpPr>
          <p:cNvPr id="3" name="CuadroTexto 2"/>
          <p:cNvSpPr txBox="1"/>
          <p:nvPr/>
        </p:nvSpPr>
        <p:spPr>
          <a:xfrm>
            <a:off x="672353" y="3697941"/>
            <a:ext cx="9386047" cy="2308324"/>
          </a:xfrm>
          <a:prstGeom prst="rect">
            <a:avLst/>
          </a:prstGeom>
          <a:noFill/>
        </p:spPr>
        <p:txBody>
          <a:bodyPr wrap="square" rtlCol="0">
            <a:spAutoFit/>
          </a:bodyPr>
          <a:lstStyle/>
          <a:p>
            <a:r>
              <a:rPr lang="es-CR" b="1" dirty="0" smtClean="0">
                <a:solidFill>
                  <a:srgbClr val="C00000"/>
                </a:solidFill>
              </a:rPr>
              <a:t>Su alcance permite mucha apertura: </a:t>
            </a:r>
          </a:p>
          <a:p>
            <a:endParaRPr lang="es-CR" b="1" dirty="0" smtClean="0">
              <a:solidFill>
                <a:srgbClr val="C00000"/>
              </a:solidFill>
            </a:endParaRPr>
          </a:p>
          <a:p>
            <a:pPr marL="285750" indent="-285750">
              <a:buFont typeface="Wingdings" panose="05000000000000000000" pitchFamily="2" charset="2"/>
              <a:buChar char="v"/>
            </a:pPr>
            <a:r>
              <a:rPr lang="es-CR" b="1" dirty="0" smtClean="0">
                <a:solidFill>
                  <a:srgbClr val="C00000"/>
                </a:solidFill>
              </a:rPr>
              <a:t>137 Colegios Técnicos.</a:t>
            </a:r>
          </a:p>
          <a:p>
            <a:pPr marL="285750" indent="-285750">
              <a:buFont typeface="Wingdings" panose="05000000000000000000" pitchFamily="2" charset="2"/>
              <a:buChar char="v"/>
            </a:pPr>
            <a:r>
              <a:rPr lang="es-CR" b="1" dirty="0" smtClean="0">
                <a:solidFill>
                  <a:srgbClr val="C00000"/>
                </a:solidFill>
              </a:rPr>
              <a:t>89 Secciones Nocturnas.</a:t>
            </a:r>
          </a:p>
          <a:p>
            <a:pPr marL="285750" indent="-285750">
              <a:buFont typeface="Wingdings" panose="05000000000000000000" pitchFamily="2" charset="2"/>
              <a:buChar char="v"/>
            </a:pPr>
            <a:r>
              <a:rPr lang="es-CR" b="1" dirty="0" smtClean="0">
                <a:solidFill>
                  <a:srgbClr val="C00000"/>
                </a:solidFill>
              </a:rPr>
              <a:t>05 Universidades del Estado; UCR – UNED – UTN – ITCR – UNA-</a:t>
            </a:r>
          </a:p>
          <a:p>
            <a:pPr marL="285750" indent="-285750">
              <a:buFont typeface="Wingdings" panose="05000000000000000000" pitchFamily="2" charset="2"/>
              <a:buChar char="v"/>
            </a:pPr>
            <a:r>
              <a:rPr lang="es-CR" b="1" dirty="0" smtClean="0">
                <a:solidFill>
                  <a:srgbClr val="C00000"/>
                </a:solidFill>
              </a:rPr>
              <a:t>Universidades privadas. </a:t>
            </a:r>
          </a:p>
          <a:p>
            <a:pPr marL="285750" indent="-285750">
              <a:buFont typeface="Wingdings" panose="05000000000000000000" pitchFamily="2" charset="2"/>
              <a:buChar char="v"/>
            </a:pPr>
            <a:r>
              <a:rPr lang="es-CR" b="1" dirty="0" smtClean="0">
                <a:solidFill>
                  <a:srgbClr val="C00000"/>
                </a:solidFill>
              </a:rPr>
              <a:t>Parauniversidades.</a:t>
            </a:r>
          </a:p>
          <a:p>
            <a:pPr marL="285750" indent="-285750">
              <a:buFont typeface="Wingdings" panose="05000000000000000000" pitchFamily="2" charset="2"/>
              <a:buChar char="v"/>
            </a:pPr>
            <a:r>
              <a:rPr lang="es-CR" b="1" dirty="0" smtClean="0">
                <a:solidFill>
                  <a:srgbClr val="C00000"/>
                </a:solidFill>
              </a:rPr>
              <a:t>Institutos.</a:t>
            </a:r>
          </a:p>
        </p:txBody>
      </p:sp>
    </p:spTree>
    <p:extLst>
      <p:ext uri="{BB962C8B-B14F-4D97-AF65-F5344CB8AC3E}">
        <p14:creationId xmlns="" xmlns:p14="http://schemas.microsoft.com/office/powerpoint/2010/main" val="4048347806"/>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82412" y="161364"/>
            <a:ext cx="11579599" cy="2743200"/>
          </a:xfrm>
          <a:prstGeom prst="rect">
            <a:avLst/>
          </a:prstGeom>
        </p:spPr>
      </p:pic>
      <p:pic>
        <p:nvPicPr>
          <p:cNvPr id="3" name="Imagen 2"/>
          <p:cNvPicPr>
            <a:picLocks noChangeAspect="1"/>
          </p:cNvPicPr>
          <p:nvPr/>
        </p:nvPicPr>
        <p:blipFill>
          <a:blip r:embed="rId3"/>
          <a:stretch>
            <a:fillRect/>
          </a:stretch>
        </p:blipFill>
        <p:spPr>
          <a:xfrm>
            <a:off x="581865" y="2796707"/>
            <a:ext cx="11610135" cy="1076325"/>
          </a:xfrm>
          <a:prstGeom prst="rect">
            <a:avLst/>
          </a:prstGeom>
        </p:spPr>
      </p:pic>
      <mc:AlternateContent xmlns:mc="http://schemas.openxmlformats.org/markup-compatibility/2006">
        <mc:Choice xmlns="" xmlns:a14="http://schemas.microsoft.com/office/drawing/2010/main" Requires="a14">
          <p:sp>
            <p:nvSpPr>
              <p:cNvPr id="6" name="CuadroTexto 5"/>
              <p:cNvSpPr txBox="1"/>
              <p:nvPr/>
            </p:nvSpPr>
            <p:spPr>
              <a:xfrm>
                <a:off x="836268" y="4348522"/>
                <a:ext cx="10871886"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CR" sz="2400" i="1" smtClean="0">
                              <a:latin typeface="Cambria Math" panose="02040503050406030204" pitchFamily="18" charset="0"/>
                            </a:rPr>
                          </m:ctrlPr>
                        </m:fPr>
                        <m:num>
                          <m:r>
                            <a:rPr lang="es-CR" sz="2400" b="0" i="1" smtClean="0">
                              <a:latin typeface="Cambria Math" panose="02040503050406030204" pitchFamily="18" charset="0"/>
                            </a:rPr>
                            <m:t>1</m:t>
                          </m:r>
                        </m:num>
                        <m:den>
                          <m:r>
                            <a:rPr lang="es-CR" sz="2400" b="0" i="1" smtClean="0">
                              <a:latin typeface="Cambria Math" panose="02040503050406030204" pitchFamily="18" charset="0"/>
                            </a:rPr>
                            <m:t>3</m:t>
                          </m:r>
                        </m:den>
                      </m:f>
                      <m:r>
                        <a:rPr lang="es-CR" sz="2400" b="0" i="1" smtClean="0">
                          <a:latin typeface="Cambria Math" panose="02040503050406030204" pitchFamily="18" charset="0"/>
                        </a:rPr>
                        <m:t>=13 </m:t>
                      </m:r>
                      <m:r>
                        <a:rPr lang="es-CR" sz="2400" b="0" i="1" smtClean="0">
                          <a:latin typeface="Cambria Math" panose="02040503050406030204" pitchFamily="18" charset="0"/>
                        </a:rPr>
                        <m:t>𝐿𝐸𝐶𝐶𝐼𝑂𝑁𝐸𝑆</m:t>
                      </m:r>
                      <m:r>
                        <a:rPr lang="es-CR" sz="2400" b="0" i="1" smtClean="0">
                          <a:latin typeface="Cambria Math" panose="02040503050406030204" pitchFamily="18" charset="0"/>
                        </a:rPr>
                        <m:t>; </m:t>
                      </m:r>
                      <m:f>
                        <m:fPr>
                          <m:ctrlPr>
                            <a:rPr lang="es-CR" sz="2400" b="0" i="1" smtClean="0">
                              <a:latin typeface="Cambria Math" panose="02040503050406030204" pitchFamily="18" charset="0"/>
                            </a:rPr>
                          </m:ctrlPr>
                        </m:fPr>
                        <m:num>
                          <m:r>
                            <a:rPr lang="es-CR" sz="2400" b="0" i="1" smtClean="0">
                              <a:latin typeface="Cambria Math" panose="02040503050406030204" pitchFamily="18" charset="0"/>
                            </a:rPr>
                            <m:t>2</m:t>
                          </m:r>
                        </m:num>
                        <m:den>
                          <m:r>
                            <a:rPr lang="es-CR" sz="2400" b="0" i="1" smtClean="0">
                              <a:latin typeface="Cambria Math" panose="02040503050406030204" pitchFamily="18" charset="0"/>
                            </a:rPr>
                            <m:t>3</m:t>
                          </m:r>
                        </m:den>
                      </m:f>
                      <m:r>
                        <a:rPr lang="es-CR" sz="2400" b="0" i="1" smtClean="0">
                          <a:latin typeface="Cambria Math" panose="02040503050406030204" pitchFamily="18" charset="0"/>
                        </a:rPr>
                        <m:t>=27 </m:t>
                      </m:r>
                      <m:r>
                        <a:rPr lang="es-CR" sz="2400" b="0" i="1" smtClean="0">
                          <a:latin typeface="Cambria Math" panose="02040503050406030204" pitchFamily="18" charset="0"/>
                        </a:rPr>
                        <m:t>𝐿𝐸𝐶𝐶𝐼𝑂𝑁𝐸𝑆</m:t>
                      </m:r>
                      <m:r>
                        <a:rPr lang="es-CR" sz="2400" b="0" i="1" smtClean="0">
                          <a:latin typeface="Cambria Math" panose="02040503050406030204" pitchFamily="18" charset="0"/>
                        </a:rPr>
                        <m:t> </m:t>
                      </m:r>
                      <m:r>
                        <a:rPr lang="es-CR" sz="2400" b="0" i="1" smtClean="0">
                          <a:latin typeface="Cambria Math" panose="02040503050406030204" pitchFamily="18" charset="0"/>
                        </a:rPr>
                        <m:t>𝐷𝐸</m:t>
                      </m:r>
                      <m:r>
                        <a:rPr lang="es-CR" sz="2400" b="0" i="1" smtClean="0">
                          <a:latin typeface="Cambria Math" panose="02040503050406030204" pitchFamily="18" charset="0"/>
                        </a:rPr>
                        <m:t> </m:t>
                      </m:r>
                      <m:r>
                        <a:rPr lang="es-CR" sz="2400" b="0" i="1" smtClean="0">
                          <a:latin typeface="Cambria Math" panose="02040503050406030204" pitchFamily="18" charset="0"/>
                        </a:rPr>
                        <m:t>𝑈𝑁</m:t>
                      </m:r>
                      <m:r>
                        <a:rPr lang="es-CR" sz="2400" b="0" i="1" smtClean="0">
                          <a:latin typeface="Cambria Math" panose="02040503050406030204" pitchFamily="18" charset="0"/>
                        </a:rPr>
                        <m:t> </m:t>
                      </m:r>
                      <m:r>
                        <a:rPr lang="es-CR" sz="2400" b="0" i="1" smtClean="0">
                          <a:latin typeface="Cambria Math" panose="02040503050406030204" pitchFamily="18" charset="0"/>
                        </a:rPr>
                        <m:t>𝐷𝑂𝐶𝐸𝑁𝑇𝐸</m:t>
                      </m:r>
                      <m:r>
                        <a:rPr lang="es-CR" sz="2400" b="0" i="1" smtClean="0">
                          <a:latin typeface="Cambria Math" panose="02040503050406030204" pitchFamily="18" charset="0"/>
                        </a:rPr>
                        <m:t> </m:t>
                      </m:r>
                      <m:r>
                        <a:rPr lang="es-CR" sz="2400" b="0" i="1" smtClean="0">
                          <a:latin typeface="Cambria Math" panose="02040503050406030204" pitchFamily="18" charset="0"/>
                        </a:rPr>
                        <m:t>𝐷𝐸𝐿</m:t>
                      </m:r>
                      <m:r>
                        <a:rPr lang="es-CR" sz="2400" b="0" i="1" smtClean="0">
                          <a:latin typeface="Cambria Math" panose="02040503050406030204" pitchFamily="18" charset="0"/>
                        </a:rPr>
                        <m:t> Á</m:t>
                      </m:r>
                      <m:r>
                        <a:rPr lang="es-CR" sz="2400" b="0" i="1" smtClean="0">
                          <a:latin typeface="Cambria Math" panose="02040503050406030204" pitchFamily="18" charset="0"/>
                        </a:rPr>
                        <m:t>𝑅𝐸𝐴</m:t>
                      </m:r>
                      <m:r>
                        <a:rPr lang="es-CR" sz="2400" b="0" i="1" smtClean="0">
                          <a:latin typeface="Cambria Math" panose="02040503050406030204" pitchFamily="18" charset="0"/>
                        </a:rPr>
                        <m:t> </m:t>
                      </m:r>
                      <m:r>
                        <a:rPr lang="es-CR" sz="2400" b="0" i="1" smtClean="0">
                          <a:latin typeface="Cambria Math" panose="02040503050406030204" pitchFamily="18" charset="0"/>
                        </a:rPr>
                        <m:t>𝑇</m:t>
                      </m:r>
                      <m:r>
                        <a:rPr lang="es-CR" sz="2400" b="0" i="1" smtClean="0">
                          <a:latin typeface="Cambria Math" panose="02040503050406030204" pitchFamily="18" charset="0"/>
                        </a:rPr>
                        <m:t>É</m:t>
                      </m:r>
                      <m:r>
                        <a:rPr lang="es-CR" sz="2400" b="0" i="1" smtClean="0">
                          <a:latin typeface="Cambria Math" panose="02040503050406030204" pitchFamily="18" charset="0"/>
                        </a:rPr>
                        <m:t>𝐶𝑁𝐼𝐶𝐴</m:t>
                      </m:r>
                      <m:r>
                        <a:rPr lang="es-CR" sz="2400" b="0" i="1" smtClean="0">
                          <a:latin typeface="Cambria Math" panose="02040503050406030204" pitchFamily="18" charset="0"/>
                        </a:rPr>
                        <m:t>.</m:t>
                      </m:r>
                    </m:oMath>
                  </m:oMathPara>
                </a14:m>
                <a:endParaRPr lang="es-CR" sz="2400" dirty="0">
                  <a:latin typeface="Times New Roman" panose="02020603050405020304" pitchFamily="18" charset="0"/>
                  <a:cs typeface="Times New Roman" panose="02020603050405020304" pitchFamily="18" charset="0"/>
                </a:endParaRPr>
              </a:p>
            </p:txBody>
          </p:sp>
        </mc:Choice>
        <mc:Fallback>
          <p:sp>
            <p:nvSpPr>
              <p:cNvPr id="6" name="CuadroTexto 5"/>
              <p:cNvSpPr txBox="1">
                <a:spLocks noRot="1" noChangeAspect="1" noMove="1" noResize="1" noEditPoints="1" noAdjustHandles="1" noChangeArrowheads="1" noChangeShapeType="1" noTextEdit="1"/>
              </p:cNvSpPr>
              <p:nvPr/>
            </p:nvSpPr>
            <p:spPr>
              <a:xfrm>
                <a:off x="836268" y="4348522"/>
                <a:ext cx="10871886" cy="693844"/>
              </a:xfrm>
              <a:prstGeom prst="rect">
                <a:avLst/>
              </a:prstGeom>
              <a:blipFill rotWithShape="0">
                <a:blip r:embed="rId4"/>
                <a:stretch>
                  <a:fillRect/>
                </a:stretch>
              </a:blipFill>
            </p:spPr>
            <p:txBody>
              <a:bodyPr/>
              <a:lstStyle/>
              <a:p>
                <a:r>
                  <a:rPr lang="es-CR">
                    <a:noFill/>
                  </a:rPr>
                  <a:t> </a:t>
                </a:r>
              </a:p>
            </p:txBody>
          </p:sp>
        </mc:Fallback>
      </mc:AlternateContent>
      <p:sp>
        <p:nvSpPr>
          <p:cNvPr id="7" name="CuadroTexto 6"/>
          <p:cNvSpPr txBox="1"/>
          <p:nvPr/>
        </p:nvSpPr>
        <p:spPr>
          <a:xfrm>
            <a:off x="1048871" y="5715000"/>
            <a:ext cx="8727141" cy="461665"/>
          </a:xfrm>
          <a:prstGeom prst="rect">
            <a:avLst/>
          </a:prstGeom>
          <a:noFill/>
        </p:spPr>
        <p:txBody>
          <a:bodyPr wrap="square" rtlCol="0">
            <a:spAutoFit/>
          </a:bodyPr>
          <a:lstStyle/>
          <a:p>
            <a:pPr algn="ctr"/>
            <a:r>
              <a:rPr lang="es-CR" sz="2400" b="1" dirty="0" smtClean="0">
                <a:solidFill>
                  <a:srgbClr val="C00000"/>
                </a:solidFill>
              </a:rPr>
              <a:t>“ES UN PROCESO ALTERNO Y SIMULTÁNEO”</a:t>
            </a:r>
            <a:endParaRPr lang="es-CR" sz="2400" b="1" dirty="0">
              <a:solidFill>
                <a:srgbClr val="C00000"/>
              </a:solidFill>
            </a:endParaRPr>
          </a:p>
        </p:txBody>
      </p:sp>
    </p:spTree>
    <p:extLst>
      <p:ext uri="{BB962C8B-B14F-4D97-AF65-F5344CB8AC3E}">
        <p14:creationId xmlns="" xmlns:p14="http://schemas.microsoft.com/office/powerpoint/2010/main" val="2966844423"/>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1248783473"/>
              </p:ext>
            </p:extLst>
          </p:nvPr>
        </p:nvGraphicFramePr>
        <p:xfrm>
          <a:off x="123805" y="96930"/>
          <a:ext cx="12068195" cy="2348103"/>
        </p:xfrm>
        <a:graphic>
          <a:graphicData uri="http://schemas.openxmlformats.org/drawingml/2006/table">
            <a:tbl>
              <a:tblPr firstRow="1" firstCol="1" bandRow="1">
                <a:tableStyleId>{5C22544A-7EE6-4342-B048-85BDC9FD1C3A}</a:tableStyleId>
              </a:tblPr>
              <a:tblGrid>
                <a:gridCol w="2683106"/>
                <a:gridCol w="9385089"/>
              </a:tblGrid>
              <a:tr h="0">
                <a:tc>
                  <a:txBody>
                    <a:bodyPr/>
                    <a:lstStyle/>
                    <a:p>
                      <a:pPr>
                        <a:lnSpc>
                          <a:spcPct val="107000"/>
                        </a:lnSpc>
                        <a:spcAft>
                          <a:spcPts val="0"/>
                        </a:spcAft>
                      </a:pPr>
                      <a:r>
                        <a:rPr lang="es-CR" sz="2400" dirty="0">
                          <a:solidFill>
                            <a:schemeClr val="tx1"/>
                          </a:solidFill>
                          <a:effectLst/>
                        </a:rPr>
                        <a:t>Artículo 08</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Integran la PROEDUAL. TOTAL 10 PERSONAS. </a:t>
                      </a:r>
                    </a:p>
                    <a:p>
                      <a:pPr algn="just">
                        <a:lnSpc>
                          <a:spcPct val="107000"/>
                        </a:lnSpc>
                        <a:spcAft>
                          <a:spcPts val="0"/>
                        </a:spcAft>
                      </a:pPr>
                      <a:r>
                        <a:rPr lang="es-CR" sz="2400" dirty="0">
                          <a:solidFill>
                            <a:schemeClr val="tx1"/>
                          </a:solidFill>
                          <a:effectLst/>
                        </a:rPr>
                        <a:t>Ministro o viceministro del MEP/ Ministro o viceministro de MTSS/ presidencia ejecutiva del INA/ un representante de consejo nacional de rectores CONARE/ el representante de las instituciones privadas ante el CONUSUP/ dos representantes de unión de cámaras/ dos estudiantes de la modalidad dual del MEP/ 01 estudiante de dual del INA.</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
        <p:nvSpPr>
          <p:cNvPr id="3" name="CuadroTexto 2"/>
          <p:cNvSpPr txBox="1"/>
          <p:nvPr/>
        </p:nvSpPr>
        <p:spPr>
          <a:xfrm>
            <a:off x="739588" y="4047564"/>
            <a:ext cx="11335871" cy="523220"/>
          </a:xfrm>
          <a:prstGeom prst="rect">
            <a:avLst/>
          </a:prstGeom>
          <a:noFill/>
        </p:spPr>
        <p:txBody>
          <a:bodyPr wrap="square" rtlCol="0">
            <a:spAutoFit/>
          </a:bodyPr>
          <a:lstStyle/>
          <a:p>
            <a:pPr algn="ctr"/>
            <a:r>
              <a:rPr lang="es-CR" sz="2800" b="1" dirty="0" smtClean="0">
                <a:solidFill>
                  <a:srgbClr val="C00000"/>
                </a:solidFill>
                <a:latin typeface="Times New Roman" panose="02020603050405020304" pitchFamily="18" charset="0"/>
                <a:cs typeface="Times New Roman" panose="02020603050405020304" pitchFamily="18" charset="0"/>
              </a:rPr>
              <a:t>NO EXISTE REPRESENTACIÓN DE LOS SINDICATOS.</a:t>
            </a:r>
            <a:endParaRPr lang="es-CR"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95987835"/>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64099286"/>
              </p:ext>
            </p:extLst>
          </p:nvPr>
        </p:nvGraphicFramePr>
        <p:xfrm>
          <a:off x="96912" y="173157"/>
          <a:ext cx="11965100" cy="6261611"/>
        </p:xfrm>
        <a:graphic>
          <a:graphicData uri="http://schemas.openxmlformats.org/drawingml/2006/table">
            <a:tbl>
              <a:tblPr firstRow="1" firstCol="1" bandRow="1">
                <a:tableStyleId>{5C22544A-7EE6-4342-B048-85BDC9FD1C3A}</a:tableStyleId>
              </a:tblPr>
              <a:tblGrid>
                <a:gridCol w="2660185"/>
                <a:gridCol w="9304915"/>
              </a:tblGrid>
              <a:tr h="68049">
                <a:tc>
                  <a:txBody>
                    <a:bodyPr/>
                    <a:lstStyle/>
                    <a:p>
                      <a:pPr>
                        <a:lnSpc>
                          <a:spcPct val="107000"/>
                        </a:lnSpc>
                        <a:spcAft>
                          <a:spcPts val="0"/>
                        </a:spcAft>
                      </a:pPr>
                      <a:r>
                        <a:rPr lang="es-CR" sz="2400" dirty="0">
                          <a:solidFill>
                            <a:schemeClr val="tx1"/>
                          </a:solidFill>
                          <a:effectLst/>
                        </a:rPr>
                        <a:t>Artículo 16</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Requisitos de la institución educativa. </a:t>
                      </a:r>
                      <a:r>
                        <a:rPr lang="es-CR" sz="2400" dirty="0">
                          <a:solidFill>
                            <a:srgbClr val="C00000"/>
                          </a:solidFill>
                          <a:effectLst/>
                        </a:rPr>
                        <a:t>Establece 07.</a:t>
                      </a:r>
                      <a:endParaRPr lang="es-C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dirty="0">
                          <a:solidFill>
                            <a:schemeClr val="tx1"/>
                          </a:solidFill>
                          <a:effectLst/>
                        </a:rPr>
                        <a:t>Artículo 17</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a:solidFill>
                            <a:schemeClr val="tx1"/>
                          </a:solidFill>
                          <a:effectLst/>
                        </a:rPr>
                        <a:t>Sitios de aprendizaje para la formación profesional. Empresa dedicada a cualquier actividad económica / institución pública o privada / institución educativa.</a:t>
                      </a:r>
                      <a:endParaRPr lang="es-C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dirty="0">
                          <a:solidFill>
                            <a:schemeClr val="tx1"/>
                          </a:solidFill>
                          <a:effectLst/>
                        </a:rPr>
                        <a:t>Artículo 18 </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Del financiamiento </a:t>
                      </a:r>
                      <a:r>
                        <a:rPr lang="es-CR" sz="2400" b="1" dirty="0">
                          <a:solidFill>
                            <a:srgbClr val="C00000"/>
                          </a:solidFill>
                          <a:effectLst/>
                        </a:rPr>
                        <a:t>(0.005%)</a:t>
                      </a:r>
                      <a:r>
                        <a:rPr lang="es-CR" sz="2400" dirty="0">
                          <a:solidFill>
                            <a:schemeClr val="tx1"/>
                          </a:solidFill>
                          <a:effectLst/>
                        </a:rPr>
                        <a:t> del presupuesto anual del MEP.</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dirty="0">
                          <a:solidFill>
                            <a:schemeClr val="tx1"/>
                          </a:solidFill>
                          <a:effectLst/>
                        </a:rPr>
                        <a:t>Artículo 19</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Una definición. Conforme al artículo 04 inciso “c” </a:t>
                      </a:r>
                      <a:r>
                        <a:rPr lang="es-CR" sz="2400" b="1" dirty="0">
                          <a:solidFill>
                            <a:srgbClr val="C00000"/>
                          </a:solidFill>
                          <a:effectLst/>
                        </a:rPr>
                        <a:t>convenio de naturaleza civil no laboral.</a:t>
                      </a:r>
                      <a:endParaRPr lang="es-C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a:solidFill>
                            <a:schemeClr val="tx1"/>
                          </a:solidFill>
                          <a:effectLst/>
                        </a:rPr>
                        <a:t>Artículo 20</a:t>
                      </a:r>
                      <a:endParaRPr lang="es-C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Contenido del convenio.</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a:solidFill>
                            <a:schemeClr val="tx1"/>
                          </a:solidFill>
                          <a:effectLst/>
                        </a:rPr>
                        <a:t>Artículo 21</a:t>
                      </a:r>
                      <a:endParaRPr lang="es-C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Edad y nivel educativo, </a:t>
                      </a:r>
                      <a:r>
                        <a:rPr lang="es-CR" sz="2400" b="1" dirty="0">
                          <a:solidFill>
                            <a:srgbClr val="C00000"/>
                          </a:solidFill>
                          <a:effectLst/>
                        </a:rPr>
                        <a:t>persona de 15 años</a:t>
                      </a:r>
                      <a:r>
                        <a:rPr lang="es-CR" sz="2400" dirty="0">
                          <a:solidFill>
                            <a:schemeClr val="tx1"/>
                          </a:solidFill>
                          <a:effectLst/>
                        </a:rPr>
                        <a:t>, </a:t>
                      </a:r>
                      <a:r>
                        <a:rPr lang="es-CR" sz="2400" b="1" dirty="0">
                          <a:solidFill>
                            <a:srgbClr val="C00000"/>
                          </a:solidFill>
                          <a:effectLst/>
                        </a:rPr>
                        <a:t>sexto grado aprobado</a:t>
                      </a:r>
                      <a:r>
                        <a:rPr lang="es-CR" sz="2400" dirty="0">
                          <a:solidFill>
                            <a:schemeClr val="tx1"/>
                          </a:solidFill>
                          <a:effectLst/>
                        </a:rPr>
                        <a:t>. Que esté fuera del sistema educativo formal. NO ESTABLECE FUERA CUANTO TIEMPO.</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a:solidFill>
                            <a:schemeClr val="tx1"/>
                          </a:solidFill>
                          <a:effectLst/>
                        </a:rPr>
                        <a:t>Artículo 22</a:t>
                      </a:r>
                      <a:endParaRPr lang="es-C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Beneficios para el estudiante. Entes educativos y empresas de común acuerdo. </a:t>
                      </a:r>
                      <a:r>
                        <a:rPr lang="es-CR" sz="2400" b="1" dirty="0">
                          <a:solidFill>
                            <a:srgbClr val="C00000"/>
                          </a:solidFill>
                          <a:effectLst/>
                        </a:rPr>
                        <a:t>BECA</a:t>
                      </a:r>
                      <a:r>
                        <a:rPr lang="es-CR" sz="2400" dirty="0">
                          <a:solidFill>
                            <a:schemeClr val="tx1"/>
                          </a:solidFill>
                          <a:effectLst/>
                        </a:rPr>
                        <a:t>: </a:t>
                      </a:r>
                      <a:r>
                        <a:rPr lang="es-CR" sz="2400" i="1" dirty="0">
                          <a:solidFill>
                            <a:srgbClr val="002060"/>
                          </a:solidFill>
                          <a:effectLst/>
                        </a:rPr>
                        <a:t>Transporte – alimentación – vestimenta – equipo mínimo de protección</a:t>
                      </a:r>
                      <a:r>
                        <a:rPr lang="es-CR" sz="2400" dirty="0">
                          <a:solidFill>
                            <a:schemeClr val="tx1"/>
                          </a:solidFill>
                          <a:effectLst/>
                        </a:rPr>
                        <a:t>. Artículo 04 inciso “d”. Si las partes lo deciden el </a:t>
                      </a:r>
                      <a:r>
                        <a:rPr lang="es-CR" sz="2400" b="1" dirty="0">
                          <a:solidFill>
                            <a:srgbClr val="002060"/>
                          </a:solidFill>
                          <a:effectLst/>
                        </a:rPr>
                        <a:t>30% del salario base de un trabajador semicalificado, sin carácter laboral, ni salarial.</a:t>
                      </a:r>
                      <a:endParaRPr lang="es-CR"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3337253808"/>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3679049694"/>
              </p:ext>
            </p:extLst>
          </p:nvPr>
        </p:nvGraphicFramePr>
        <p:xfrm>
          <a:off x="244829" y="110238"/>
          <a:ext cx="11830630" cy="5935345"/>
        </p:xfrm>
        <a:graphic>
          <a:graphicData uri="http://schemas.openxmlformats.org/drawingml/2006/table">
            <a:tbl>
              <a:tblPr firstRow="1" firstCol="1" bandRow="1">
                <a:tableStyleId>{5C22544A-7EE6-4342-B048-85BDC9FD1C3A}</a:tableStyleId>
              </a:tblPr>
              <a:tblGrid>
                <a:gridCol w="2630288"/>
                <a:gridCol w="9200342"/>
              </a:tblGrid>
              <a:tr h="0">
                <a:tc>
                  <a:txBody>
                    <a:bodyPr/>
                    <a:lstStyle/>
                    <a:p>
                      <a:pPr>
                        <a:lnSpc>
                          <a:spcPct val="107000"/>
                        </a:lnSpc>
                        <a:spcAft>
                          <a:spcPts val="0"/>
                        </a:spcAft>
                      </a:pPr>
                      <a:r>
                        <a:rPr lang="es-CR" sz="2800" dirty="0">
                          <a:solidFill>
                            <a:schemeClr val="tx1"/>
                          </a:solidFill>
                          <a:effectLst/>
                        </a:rPr>
                        <a:t>Artículo 23</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Vencimiento del plazo. Vencido el plazo del convenio, termina la relación entre las partes, </a:t>
                      </a:r>
                      <a:r>
                        <a:rPr lang="es-CR" sz="2800" dirty="0">
                          <a:solidFill>
                            <a:srgbClr val="002060"/>
                          </a:solidFill>
                          <a:effectLst/>
                        </a:rPr>
                        <a:t>sin responsabilidad para cada una de ellas</a:t>
                      </a:r>
                      <a:r>
                        <a:rPr lang="es-CR" sz="2800" dirty="0">
                          <a:solidFill>
                            <a:schemeClr val="tx1"/>
                          </a:solidFill>
                          <a:effectLst/>
                        </a:rPr>
                        <a:t>. Salvo las que deriven de incumplimiento doloso. </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800">
                          <a:solidFill>
                            <a:schemeClr val="tx1"/>
                          </a:solidFill>
                          <a:effectLst/>
                        </a:rPr>
                        <a:t>Artículo 24</a:t>
                      </a:r>
                      <a:endParaRPr lang="es-C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Terminación anticipada. Por motivo válido considerado por las partes sin previo aviso o por el estudiante con un aviso de antelación. DEBE DARSE POR ESCRITO EXPONIENDO LOS MOTIVOS.</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800" dirty="0">
                          <a:solidFill>
                            <a:schemeClr val="tx1"/>
                          </a:solidFill>
                          <a:effectLst/>
                        </a:rPr>
                        <a:t>Artículo 25</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CERTIFICADO: se otorga una nota final, la institución educativa emite el certificado, este debe contener la naturaleza, la duración y los objetivos de la formación. Las habilidades profesionales, los conocimientos y las cualificaciones adquiridas por el estudiante.</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3334032850"/>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2199070241"/>
              </p:ext>
            </p:extLst>
          </p:nvPr>
        </p:nvGraphicFramePr>
        <p:xfrm>
          <a:off x="204489" y="181909"/>
          <a:ext cx="11696158" cy="5935345"/>
        </p:xfrm>
        <a:graphic>
          <a:graphicData uri="http://schemas.openxmlformats.org/drawingml/2006/table">
            <a:tbl>
              <a:tblPr firstRow="1" firstCol="1" bandRow="1">
                <a:tableStyleId>{5C22544A-7EE6-4342-B048-85BDC9FD1C3A}</a:tableStyleId>
              </a:tblPr>
              <a:tblGrid>
                <a:gridCol w="2600391"/>
                <a:gridCol w="9095767"/>
              </a:tblGrid>
              <a:tr h="0">
                <a:tc>
                  <a:txBody>
                    <a:bodyPr/>
                    <a:lstStyle/>
                    <a:p>
                      <a:pPr>
                        <a:lnSpc>
                          <a:spcPct val="107000"/>
                        </a:lnSpc>
                        <a:spcAft>
                          <a:spcPts val="0"/>
                        </a:spcAft>
                      </a:pPr>
                      <a:r>
                        <a:rPr lang="es-CR" sz="2800" dirty="0">
                          <a:solidFill>
                            <a:schemeClr val="tx1"/>
                          </a:solidFill>
                          <a:effectLst/>
                        </a:rPr>
                        <a:t>Artículo 26</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Integración de las Juntas Examinadoras. La forma 03 miembros. </a:t>
                      </a:r>
                      <a:r>
                        <a:rPr lang="es-CR" sz="2800" dirty="0">
                          <a:solidFill>
                            <a:srgbClr val="C00000"/>
                          </a:solidFill>
                          <a:effectLst/>
                        </a:rPr>
                        <a:t>DOS DOCENTES DE LA INSTITUCIÓN EDUCATIVA Y EL MENTOR DE LA EMPRESA.</a:t>
                      </a:r>
                      <a:endParaRPr lang="es-C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800" dirty="0">
                          <a:solidFill>
                            <a:schemeClr val="tx1"/>
                          </a:solidFill>
                          <a:effectLst/>
                        </a:rPr>
                        <a:t>Artículo 27 </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Funciones de la Junta Examinadora. Hacen la evaluación final / informan a la PROEDUAL el resultado final / cuando el estudiante no aprueba el examen final, puede repetirlo en un periodo máximo de un año, </a:t>
                      </a:r>
                      <a:r>
                        <a:rPr lang="es-CR" sz="2800" b="1" dirty="0">
                          <a:solidFill>
                            <a:srgbClr val="C00000"/>
                          </a:solidFill>
                          <a:effectLst/>
                        </a:rPr>
                        <a:t>NO PUEDE REPETIR EL EXAMEN MÁS DE DOS VECES.</a:t>
                      </a:r>
                      <a:endParaRPr lang="es-C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800">
                          <a:solidFill>
                            <a:schemeClr val="tx1"/>
                          </a:solidFill>
                          <a:effectLst/>
                        </a:rPr>
                        <a:t>Artículo 28 </a:t>
                      </a:r>
                      <a:endParaRPr lang="es-C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800" dirty="0">
                          <a:solidFill>
                            <a:schemeClr val="tx1"/>
                          </a:solidFill>
                          <a:effectLst/>
                        </a:rPr>
                        <a:t>Empleo posterior al proceso de educación y formación dual. Si la empresa desea contratarlo. La relación laboral será por escrito. Si el estudiante continúa asistiendo a la empresa una vez finalizado el proceso de capacitación se presume que a nacido la relación laboral por un periodo indefinido.</a:t>
                      </a:r>
                      <a:endPar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2288009602"/>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2044193546"/>
              </p:ext>
            </p:extLst>
          </p:nvPr>
        </p:nvGraphicFramePr>
        <p:xfrm>
          <a:off x="177594" y="164025"/>
          <a:ext cx="11817182" cy="6262116"/>
        </p:xfrm>
        <a:graphic>
          <a:graphicData uri="http://schemas.openxmlformats.org/drawingml/2006/table">
            <a:tbl>
              <a:tblPr firstRow="1" firstCol="1" bandRow="1">
                <a:tableStyleId>{5C22544A-7EE6-4342-B048-85BDC9FD1C3A}</a:tableStyleId>
              </a:tblPr>
              <a:tblGrid>
                <a:gridCol w="2627298"/>
                <a:gridCol w="9189884"/>
              </a:tblGrid>
              <a:tr h="0">
                <a:tc>
                  <a:txBody>
                    <a:bodyPr/>
                    <a:lstStyle/>
                    <a:p>
                      <a:pPr>
                        <a:lnSpc>
                          <a:spcPct val="107000"/>
                        </a:lnSpc>
                        <a:spcAft>
                          <a:spcPts val="0"/>
                        </a:spcAft>
                      </a:pPr>
                      <a:r>
                        <a:rPr lang="es-CR" sz="3200" dirty="0">
                          <a:solidFill>
                            <a:schemeClr val="tx1"/>
                          </a:solidFill>
                          <a:effectLst/>
                        </a:rPr>
                        <a:t>Artículo 29</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a:solidFill>
                            <a:schemeClr val="tx1"/>
                          </a:solidFill>
                          <a:effectLst/>
                        </a:rPr>
                        <a:t>Obligaciones de la persona estudiante. Establece 08.</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dirty="0">
                          <a:solidFill>
                            <a:schemeClr val="tx1"/>
                          </a:solidFill>
                          <a:effectLst/>
                        </a:rPr>
                        <a:t>Artículo 30</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a:solidFill>
                            <a:schemeClr val="tx1"/>
                          </a:solidFill>
                          <a:effectLst/>
                        </a:rPr>
                        <a:t>Responsabilidades de la empresa de formación. Establece 11.</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dirty="0">
                          <a:solidFill>
                            <a:schemeClr val="tx1"/>
                          </a:solidFill>
                          <a:effectLst/>
                        </a:rPr>
                        <a:t>Artículo 31</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a:solidFill>
                            <a:schemeClr val="tx1"/>
                          </a:solidFill>
                          <a:effectLst/>
                        </a:rPr>
                        <a:t>Responsabilidades de la institución educativa. Establece 07.</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dirty="0">
                          <a:solidFill>
                            <a:schemeClr val="tx1"/>
                          </a:solidFill>
                          <a:effectLst/>
                        </a:rPr>
                        <a:t>Artículo 32</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a:solidFill>
                            <a:schemeClr val="tx1"/>
                          </a:solidFill>
                          <a:effectLst/>
                        </a:rPr>
                        <a:t>Formación continua. LA EDUCACIÓN Y FORMACIÓN TÉCNICA DUAL PODRÁ SER UTILIZADA POR QUIENES DESEEN CONTINUAR SU EDUCACIÓN FORMAL.</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dirty="0">
                          <a:solidFill>
                            <a:schemeClr val="tx1"/>
                          </a:solidFill>
                          <a:effectLst/>
                        </a:rPr>
                        <a:t>Artículo 33</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dirty="0">
                          <a:solidFill>
                            <a:schemeClr val="tx1"/>
                          </a:solidFill>
                          <a:effectLst/>
                        </a:rPr>
                        <a:t>Educación y formación técnica dual de personas con discapacidad. </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a:solidFill>
                            <a:schemeClr val="tx1"/>
                          </a:solidFill>
                          <a:effectLst/>
                        </a:rPr>
                        <a:t>Artículo 34</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dirty="0">
                          <a:solidFill>
                            <a:schemeClr val="tx1"/>
                          </a:solidFill>
                          <a:effectLst/>
                        </a:rPr>
                        <a:t>Aplicabilidad obligatoria.</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3200">
                          <a:solidFill>
                            <a:schemeClr val="tx1"/>
                          </a:solidFill>
                          <a:effectLst/>
                        </a:rPr>
                        <a:t>Artículo 35</a:t>
                      </a:r>
                      <a:endParaRPr lang="es-CR" sz="3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3200" dirty="0">
                          <a:solidFill>
                            <a:schemeClr val="tx1"/>
                          </a:solidFill>
                          <a:effectLst/>
                        </a:rPr>
                        <a:t>Disposiciones finales.</a:t>
                      </a:r>
                      <a:endParaRPr lang="es-CR"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1421095591"/>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1434449340"/>
              </p:ext>
            </p:extLst>
          </p:nvPr>
        </p:nvGraphicFramePr>
        <p:xfrm>
          <a:off x="227451" y="199426"/>
          <a:ext cx="11772291" cy="3130804"/>
        </p:xfrm>
        <a:graphic>
          <a:graphicData uri="http://schemas.openxmlformats.org/drawingml/2006/table">
            <a:tbl>
              <a:tblPr firstRow="1" firstCol="1" bandRow="1">
                <a:tableStyleId>{5C22544A-7EE6-4342-B048-85BDC9FD1C3A}</a:tableStyleId>
              </a:tblPr>
              <a:tblGrid>
                <a:gridCol w="2617318"/>
                <a:gridCol w="9154973"/>
              </a:tblGrid>
              <a:tr h="0">
                <a:tc>
                  <a:txBody>
                    <a:bodyPr/>
                    <a:lstStyle/>
                    <a:p>
                      <a:pPr>
                        <a:lnSpc>
                          <a:spcPct val="107000"/>
                        </a:lnSpc>
                        <a:spcAft>
                          <a:spcPts val="0"/>
                        </a:spcAft>
                      </a:pPr>
                      <a:r>
                        <a:rPr lang="es-CR" sz="2400" dirty="0">
                          <a:solidFill>
                            <a:schemeClr val="tx1"/>
                          </a:solidFill>
                          <a:effectLst/>
                        </a:rPr>
                        <a:t> </a:t>
                      </a:r>
                    </a:p>
                    <a:p>
                      <a:pPr>
                        <a:lnSpc>
                          <a:spcPct val="107000"/>
                        </a:lnSpc>
                        <a:spcAft>
                          <a:spcPts val="0"/>
                        </a:spcAft>
                      </a:pPr>
                      <a:r>
                        <a:rPr lang="es-CR" sz="2400" dirty="0">
                          <a:solidFill>
                            <a:schemeClr val="tx1"/>
                          </a:solidFill>
                          <a:effectLst/>
                        </a:rPr>
                        <a:t> </a:t>
                      </a:r>
                    </a:p>
                    <a:p>
                      <a:pPr>
                        <a:lnSpc>
                          <a:spcPct val="107000"/>
                        </a:lnSpc>
                        <a:spcAft>
                          <a:spcPts val="0"/>
                        </a:spcAft>
                      </a:pPr>
                      <a:r>
                        <a:rPr lang="es-CR" sz="2400" dirty="0">
                          <a:solidFill>
                            <a:schemeClr val="tx1"/>
                          </a:solidFill>
                          <a:effectLst/>
                        </a:rPr>
                        <a:t>TRANSITORIO I.</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 </a:t>
                      </a:r>
                    </a:p>
                    <a:p>
                      <a:pPr algn="just">
                        <a:lnSpc>
                          <a:spcPct val="107000"/>
                        </a:lnSpc>
                        <a:spcAft>
                          <a:spcPts val="0"/>
                        </a:spcAft>
                      </a:pPr>
                      <a:endParaRPr lang="es-CR" sz="2400" dirty="0" smtClean="0">
                        <a:solidFill>
                          <a:schemeClr val="tx1"/>
                        </a:solidFill>
                        <a:effectLst/>
                      </a:endParaRPr>
                    </a:p>
                    <a:p>
                      <a:pPr algn="just">
                        <a:lnSpc>
                          <a:spcPct val="107000"/>
                        </a:lnSpc>
                        <a:spcAft>
                          <a:spcPts val="0"/>
                        </a:spcAft>
                      </a:pPr>
                      <a:r>
                        <a:rPr lang="es-CR" sz="2400" dirty="0" smtClean="0">
                          <a:solidFill>
                            <a:schemeClr val="tx1"/>
                          </a:solidFill>
                          <a:effectLst/>
                        </a:rPr>
                        <a:t>El </a:t>
                      </a:r>
                      <a:r>
                        <a:rPr lang="es-CR" sz="2400" dirty="0">
                          <a:solidFill>
                            <a:schemeClr val="tx1"/>
                          </a:solidFill>
                          <a:effectLst/>
                        </a:rPr>
                        <a:t>poder ejecutivo reglamentará la presente ley en un plazo de tres meses, contados a partir de la fecha de su publicación. </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0">
                <a:tc>
                  <a:txBody>
                    <a:bodyPr/>
                    <a:lstStyle/>
                    <a:p>
                      <a:pPr>
                        <a:lnSpc>
                          <a:spcPct val="107000"/>
                        </a:lnSpc>
                        <a:spcAft>
                          <a:spcPts val="0"/>
                        </a:spcAft>
                      </a:pPr>
                      <a:r>
                        <a:rPr lang="es-CR" sz="2400">
                          <a:solidFill>
                            <a:schemeClr val="tx1"/>
                          </a:solidFill>
                          <a:effectLst/>
                        </a:rPr>
                        <a:t> </a:t>
                      </a:r>
                    </a:p>
                    <a:p>
                      <a:pPr>
                        <a:lnSpc>
                          <a:spcPct val="107000"/>
                        </a:lnSpc>
                        <a:spcAft>
                          <a:spcPts val="0"/>
                        </a:spcAft>
                      </a:pPr>
                      <a:r>
                        <a:rPr lang="es-CR" sz="2400">
                          <a:solidFill>
                            <a:schemeClr val="tx1"/>
                          </a:solidFill>
                          <a:effectLst/>
                        </a:rPr>
                        <a:t> </a:t>
                      </a:r>
                    </a:p>
                    <a:p>
                      <a:pPr>
                        <a:lnSpc>
                          <a:spcPct val="107000"/>
                        </a:lnSpc>
                        <a:spcAft>
                          <a:spcPts val="0"/>
                        </a:spcAft>
                      </a:pPr>
                      <a:r>
                        <a:rPr lang="es-CR" sz="2400">
                          <a:solidFill>
                            <a:schemeClr val="tx1"/>
                          </a:solidFill>
                          <a:effectLst/>
                        </a:rPr>
                        <a:t>TRANSITORIO II. </a:t>
                      </a:r>
                      <a:endParaRPr lang="es-C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CR" sz="2400" dirty="0">
                          <a:solidFill>
                            <a:schemeClr val="tx1"/>
                          </a:solidFill>
                          <a:effectLst/>
                        </a:rPr>
                        <a:t> </a:t>
                      </a:r>
                      <a:endParaRPr lang="es-CR" sz="2400" dirty="0" smtClean="0">
                        <a:solidFill>
                          <a:schemeClr val="tx1"/>
                        </a:solidFill>
                        <a:effectLst/>
                      </a:endParaRPr>
                    </a:p>
                    <a:p>
                      <a:pPr algn="just">
                        <a:lnSpc>
                          <a:spcPct val="107000"/>
                        </a:lnSpc>
                        <a:spcAft>
                          <a:spcPts val="0"/>
                        </a:spcAft>
                      </a:pPr>
                      <a:endParaRPr lang="es-CR" sz="2400" dirty="0">
                        <a:solidFill>
                          <a:schemeClr val="tx1"/>
                        </a:solidFill>
                        <a:effectLst/>
                      </a:endParaRPr>
                    </a:p>
                    <a:p>
                      <a:pPr algn="just">
                        <a:lnSpc>
                          <a:spcPct val="107000"/>
                        </a:lnSpc>
                        <a:spcAft>
                          <a:spcPts val="0"/>
                        </a:spcAft>
                      </a:pPr>
                      <a:r>
                        <a:rPr lang="es-CR" sz="2400" dirty="0">
                          <a:solidFill>
                            <a:schemeClr val="tx1"/>
                          </a:solidFill>
                          <a:effectLst/>
                        </a:rPr>
                        <a:t>El monto que se destinará según lo indicado en el artículo 18 de la presente ley, tendrá una vigencia de 08 años.</a:t>
                      </a: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2942897189"/>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624801685"/>
              </p:ext>
            </p:extLst>
          </p:nvPr>
        </p:nvGraphicFramePr>
        <p:xfrm>
          <a:off x="188015" y="105674"/>
          <a:ext cx="11860550" cy="4101084"/>
        </p:xfrm>
        <a:graphic>
          <a:graphicData uri="http://schemas.openxmlformats.org/drawingml/2006/table">
            <a:tbl>
              <a:tblPr firstRow="1" firstCol="1" bandRow="1">
                <a:tableStyleId>{5C22544A-7EE6-4342-B048-85BDC9FD1C3A}</a:tableStyleId>
              </a:tblPr>
              <a:tblGrid>
                <a:gridCol w="4169358"/>
                <a:gridCol w="7691192"/>
              </a:tblGrid>
              <a:tr h="0">
                <a:tc>
                  <a:txBody>
                    <a:bodyPr/>
                    <a:lstStyle/>
                    <a:p>
                      <a:pPr algn="just">
                        <a:lnSpc>
                          <a:spcPct val="115000"/>
                        </a:lnSpc>
                        <a:spcAft>
                          <a:spcPts val="0"/>
                        </a:spcAft>
                      </a:pPr>
                      <a:r>
                        <a:rPr lang="es-CR" sz="1800" b="0" dirty="0">
                          <a:solidFill>
                            <a:schemeClr val="tx1"/>
                          </a:solidFill>
                          <a:effectLst/>
                        </a:rPr>
                        <a:t>¿Cómo afecta el proyecto actual del Gobierno al país?</a:t>
                      </a:r>
                    </a:p>
                    <a:p>
                      <a:pPr algn="just">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p>
                    <a:p>
                      <a:pPr algn="l">
                        <a:lnSpc>
                          <a:spcPct val="115000"/>
                        </a:lnSpc>
                        <a:spcAft>
                          <a:spcPts val="0"/>
                        </a:spcAft>
                      </a:pPr>
                      <a:r>
                        <a:rPr lang="es-CR" sz="1800" b="0" dirty="0">
                          <a:solidFill>
                            <a:schemeClr val="tx1"/>
                          </a:solidFill>
                          <a:effectLst/>
                        </a:rPr>
                        <a:t> </a:t>
                      </a:r>
                      <a:endParaRPr lang="es-C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Font typeface="Wingdings" panose="05000000000000000000" pitchFamily="2" charset="2"/>
                        <a:buChar char=""/>
                      </a:pPr>
                      <a:r>
                        <a:rPr lang="es-CR" sz="1800" b="0" dirty="0">
                          <a:solidFill>
                            <a:schemeClr val="tx1"/>
                          </a:solidFill>
                          <a:effectLst/>
                        </a:rPr>
                        <a:t>El proyecto de ley crea </a:t>
                      </a:r>
                      <a:r>
                        <a:rPr lang="es-CR" sz="1800" b="0" dirty="0">
                          <a:solidFill>
                            <a:srgbClr val="C00000"/>
                          </a:solidFill>
                          <a:effectLst/>
                        </a:rPr>
                        <a:t>mano de obra barata</a:t>
                      </a:r>
                      <a:r>
                        <a:rPr lang="es-CR" sz="1800" b="0" dirty="0">
                          <a:solidFill>
                            <a:schemeClr val="tx1"/>
                          </a:solidFill>
                          <a:effectLst/>
                        </a:rPr>
                        <a:t>, para el sector empresarial de Costa Rica.</a:t>
                      </a:r>
                    </a:p>
                    <a:p>
                      <a:pPr marL="342900" lvl="0" indent="-342900" algn="just">
                        <a:lnSpc>
                          <a:spcPct val="107000"/>
                        </a:lnSpc>
                        <a:spcAft>
                          <a:spcPts val="0"/>
                        </a:spcAft>
                        <a:buFont typeface="Wingdings" panose="05000000000000000000" pitchFamily="2" charset="2"/>
                        <a:buChar char=""/>
                      </a:pPr>
                      <a:r>
                        <a:rPr lang="es-CR" sz="1800" b="0" dirty="0">
                          <a:solidFill>
                            <a:schemeClr val="tx1"/>
                          </a:solidFill>
                          <a:effectLst/>
                        </a:rPr>
                        <a:t>Condena a las nuevas generaciones de jóvenes a ser simples empleados de las empresas, sin posibilidades de mejores oportunidades. Artículo 21 del proyecto de ley: establece edad mínima de </a:t>
                      </a:r>
                      <a:r>
                        <a:rPr lang="es-CR" sz="1800" b="0" dirty="0">
                          <a:solidFill>
                            <a:srgbClr val="C00000"/>
                          </a:solidFill>
                          <a:effectLst/>
                        </a:rPr>
                        <a:t>15 años y sexto grado aprobado</a:t>
                      </a:r>
                      <a:r>
                        <a:rPr lang="es-CR" sz="1800" b="0" dirty="0">
                          <a:solidFill>
                            <a:schemeClr val="tx1"/>
                          </a:solidFill>
                          <a:effectLst/>
                        </a:rPr>
                        <a:t>.</a:t>
                      </a:r>
                    </a:p>
                    <a:p>
                      <a:pPr marL="342900" lvl="0" indent="-342900" algn="just">
                        <a:lnSpc>
                          <a:spcPct val="115000"/>
                        </a:lnSpc>
                        <a:spcAft>
                          <a:spcPts val="0"/>
                        </a:spcAft>
                        <a:buFont typeface="Wingdings" panose="05000000000000000000" pitchFamily="2" charset="2"/>
                        <a:buChar char=""/>
                      </a:pPr>
                      <a:r>
                        <a:rPr lang="es-CR" sz="1800" b="0" dirty="0">
                          <a:solidFill>
                            <a:schemeClr val="tx1"/>
                          </a:solidFill>
                          <a:effectLst/>
                        </a:rPr>
                        <a:t>Le suprime poder al Consejo Superior de Educación, mismo que tiene rango constitucional, según el artículo 81 que establece, la dirección general de la enseñanza oficial corresponde al Consejo Superior de Educación. Al crear en el </a:t>
                      </a:r>
                      <a:r>
                        <a:rPr lang="es-CR" sz="1800" b="0" dirty="0">
                          <a:solidFill>
                            <a:srgbClr val="C00000"/>
                          </a:solidFill>
                          <a:effectLst/>
                        </a:rPr>
                        <a:t>artículo 6 al 14, del </a:t>
                      </a:r>
                      <a:r>
                        <a:rPr lang="es-CR" sz="1800" b="0" dirty="0" smtClean="0">
                          <a:solidFill>
                            <a:srgbClr val="C00000"/>
                          </a:solidFill>
                          <a:effectLst/>
                        </a:rPr>
                        <a:t>20 786 </a:t>
                      </a:r>
                      <a:r>
                        <a:rPr lang="es-CR" sz="1800" b="0" dirty="0">
                          <a:solidFill>
                            <a:srgbClr val="C00000"/>
                          </a:solidFill>
                          <a:effectLst/>
                        </a:rPr>
                        <a:t>la PROEDUAL.</a:t>
                      </a:r>
                    </a:p>
                    <a:p>
                      <a:pPr marL="342900" lvl="0" indent="-342900" algn="just">
                        <a:lnSpc>
                          <a:spcPct val="115000"/>
                        </a:lnSpc>
                        <a:spcAft>
                          <a:spcPts val="0"/>
                        </a:spcAft>
                        <a:buFont typeface="Wingdings" panose="05000000000000000000" pitchFamily="2" charset="2"/>
                        <a:buChar char=""/>
                      </a:pPr>
                      <a:r>
                        <a:rPr lang="es-CR" sz="1800" b="0" dirty="0">
                          <a:solidFill>
                            <a:schemeClr val="tx1"/>
                          </a:solidFill>
                          <a:effectLst/>
                        </a:rPr>
                        <a:t>El proceso de aprendizaje no será el mismo en el país, aun teniendo los equipos, infraestructura y personal calificado. Esto generará una enorme brecha social en las provincias, fomentando así la desigualdad y la pobreza en el país. Ya que existen sectores geográficos donde no hay empresas.</a:t>
                      </a:r>
                      <a:endParaRPr lang="es-C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1509188326"/>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1616879386"/>
              </p:ext>
            </p:extLst>
          </p:nvPr>
        </p:nvGraphicFramePr>
        <p:xfrm>
          <a:off x="147674" y="190980"/>
          <a:ext cx="11820208" cy="4907280"/>
        </p:xfrm>
        <a:graphic>
          <a:graphicData uri="http://schemas.openxmlformats.org/drawingml/2006/table">
            <a:tbl>
              <a:tblPr firstRow="1" firstCol="1" bandRow="1">
                <a:tableStyleId>{5C22544A-7EE6-4342-B048-85BDC9FD1C3A}</a:tableStyleId>
              </a:tblPr>
              <a:tblGrid>
                <a:gridCol w="4155176"/>
                <a:gridCol w="7665032"/>
              </a:tblGrid>
              <a:tr h="0">
                <a:tc>
                  <a:txBody>
                    <a:bodyPr/>
                    <a:lstStyle/>
                    <a:p>
                      <a:pPr algn="just">
                        <a:lnSpc>
                          <a:spcPct val="115000"/>
                        </a:lnSpc>
                        <a:spcAft>
                          <a:spcPts val="0"/>
                        </a:spcAft>
                      </a:pPr>
                      <a:r>
                        <a:rPr lang="es-CR" sz="2000" b="0" dirty="0">
                          <a:solidFill>
                            <a:schemeClr val="tx1"/>
                          </a:solidFill>
                          <a:effectLst/>
                        </a:rPr>
                        <a:t>¿Qué tienen que saber los padres sobre el proyecto?</a:t>
                      </a:r>
                    </a:p>
                    <a:p>
                      <a:pPr algn="just">
                        <a:lnSpc>
                          <a:spcPct val="115000"/>
                        </a:lnSpc>
                        <a:spcAft>
                          <a:spcPts val="0"/>
                        </a:spcAft>
                      </a:pPr>
                      <a:r>
                        <a:rPr lang="es-CR" sz="2000" b="0" dirty="0">
                          <a:solidFill>
                            <a:schemeClr val="tx1"/>
                          </a:solidFill>
                          <a:effectLst/>
                        </a:rPr>
                        <a:t> </a:t>
                      </a:r>
                    </a:p>
                    <a:p>
                      <a:pPr algn="l">
                        <a:lnSpc>
                          <a:spcPct val="115000"/>
                        </a:lnSpc>
                        <a:spcAft>
                          <a:spcPts val="0"/>
                        </a:spcAft>
                      </a:pPr>
                      <a:r>
                        <a:rPr lang="es-CR" sz="2000" b="0" dirty="0">
                          <a:solidFill>
                            <a:schemeClr val="tx1"/>
                          </a:solidFill>
                          <a:effectLst/>
                        </a:rPr>
                        <a:t> </a:t>
                      </a:r>
                    </a:p>
                    <a:p>
                      <a:pPr algn="l">
                        <a:lnSpc>
                          <a:spcPct val="115000"/>
                        </a:lnSpc>
                        <a:spcAft>
                          <a:spcPts val="0"/>
                        </a:spcAft>
                      </a:pPr>
                      <a:r>
                        <a:rPr lang="es-CR" sz="2000" b="0" dirty="0">
                          <a:solidFill>
                            <a:schemeClr val="tx1"/>
                          </a:solidFill>
                          <a:effectLst/>
                        </a:rPr>
                        <a:t> </a:t>
                      </a:r>
                      <a:endParaRPr lang="es-C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rPr>
                        <a:t>Es una </a:t>
                      </a:r>
                      <a:r>
                        <a:rPr lang="es-CR" sz="2000" b="0" dirty="0">
                          <a:solidFill>
                            <a:srgbClr val="C00000"/>
                          </a:solidFill>
                          <a:effectLst/>
                        </a:rPr>
                        <a:t>ilusión de trabajo</a:t>
                      </a:r>
                      <a:r>
                        <a:rPr lang="es-CR" sz="2000" b="0" dirty="0">
                          <a:solidFill>
                            <a:schemeClr val="tx1"/>
                          </a:solidFill>
                          <a:effectLst/>
                        </a:rPr>
                        <a:t>, porque las empresas no están obligadas a contratar a los jóvenes. Es un contrato de naturaleza civil no laboral, artículo 04, inciso “c”. también el artículo 28 enuncia que si la empresa lo desea contratar. Párrafo primero. </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rPr>
                        <a:t>La beca para la persona estudiante, </a:t>
                      </a:r>
                      <a:r>
                        <a:rPr lang="es-CR" sz="2000" b="0" dirty="0">
                          <a:solidFill>
                            <a:srgbClr val="C00000"/>
                          </a:solidFill>
                          <a:effectLst/>
                        </a:rPr>
                        <a:t>es ficticia </a:t>
                      </a:r>
                      <a:r>
                        <a:rPr lang="es-CR" sz="2000" b="0" dirty="0">
                          <a:solidFill>
                            <a:schemeClr val="tx1"/>
                          </a:solidFill>
                          <a:effectLst/>
                        </a:rPr>
                        <a:t>porque </a:t>
                      </a:r>
                      <a:r>
                        <a:rPr lang="es-CR" sz="2000" b="1" dirty="0">
                          <a:solidFill>
                            <a:srgbClr val="C00000"/>
                          </a:solidFill>
                          <a:effectLst/>
                        </a:rPr>
                        <a:t>es de común acuerdo Artículo 04, inciso “d”.</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rPr>
                        <a:t>El pago del 30% del salario de un trabajador semicalificado no es cierto, ya que deja abierto </a:t>
                      </a:r>
                      <a:r>
                        <a:rPr lang="es-CR" sz="2000" b="1" dirty="0">
                          <a:solidFill>
                            <a:srgbClr val="C00000"/>
                          </a:solidFill>
                          <a:effectLst/>
                        </a:rPr>
                        <a:t>“en caso que las partes decidan otorgar…” </a:t>
                      </a:r>
                      <a:r>
                        <a:rPr lang="es-CR" sz="2000" b="0" dirty="0">
                          <a:solidFill>
                            <a:schemeClr val="tx1"/>
                          </a:solidFill>
                          <a:effectLst/>
                        </a:rPr>
                        <a:t>artículo 22, párrafo segundo.</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rPr>
                        <a:t>La relación y formación técnica dual, se puede terminar sin previo aviso. Por dos razones: por motivo válido sin previo aviso, por el estudiante con un aviso de antelación. Artículo 24. </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rPr>
                        <a:t>Si un estudiante </a:t>
                      </a:r>
                      <a:r>
                        <a:rPr lang="es-CR" sz="2000" b="1" dirty="0">
                          <a:solidFill>
                            <a:srgbClr val="C00000"/>
                          </a:solidFill>
                          <a:effectLst/>
                        </a:rPr>
                        <a:t>no aprueba su examen final, no podrá repetir el examen más de dos veces. Artículo 27 párrafo final.</a:t>
                      </a:r>
                      <a:endParaRPr lang="es-C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2017336161"/>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46662679"/>
              </p:ext>
            </p:extLst>
          </p:nvPr>
        </p:nvGraphicFramePr>
        <p:xfrm>
          <a:off x="295592" y="171012"/>
          <a:ext cx="11685737" cy="2523744"/>
        </p:xfrm>
        <a:graphic>
          <a:graphicData uri="http://schemas.openxmlformats.org/drawingml/2006/table">
            <a:tbl>
              <a:tblPr firstRow="1" firstCol="1" bandRow="1">
                <a:tableStyleId>{5C22544A-7EE6-4342-B048-85BDC9FD1C3A}</a:tableStyleId>
              </a:tblPr>
              <a:tblGrid>
                <a:gridCol w="4107905"/>
                <a:gridCol w="7577832"/>
              </a:tblGrid>
              <a:tr h="0">
                <a:tc>
                  <a:txBody>
                    <a:bodyPr/>
                    <a:lstStyle/>
                    <a:p>
                      <a:pPr algn="l">
                        <a:lnSpc>
                          <a:spcPct val="115000"/>
                        </a:lnSpc>
                        <a:spcAft>
                          <a:spcPts val="0"/>
                        </a:spcAft>
                      </a:pPr>
                      <a:r>
                        <a:rPr lang="es-CR" sz="2400" b="1" dirty="0">
                          <a:solidFill>
                            <a:schemeClr val="tx1"/>
                          </a:solidFill>
                          <a:effectLst/>
                          <a:latin typeface="Times New Roman" panose="02020603050405020304" pitchFamily="18" charset="0"/>
                          <a:cs typeface="Times New Roman" panose="02020603050405020304" pitchFamily="18" charset="0"/>
                        </a:rPr>
                        <a:t>¿Qué es la Educación Dual?</a:t>
                      </a:r>
                    </a:p>
                    <a:p>
                      <a:pPr algn="l">
                        <a:lnSpc>
                          <a:spcPct val="115000"/>
                        </a:lnSpc>
                        <a:spcAft>
                          <a:spcPts val="0"/>
                        </a:spcAft>
                      </a:pPr>
                      <a:r>
                        <a:rPr lang="es-CR" sz="24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24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24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2400" b="0" dirty="0">
                          <a:solidFill>
                            <a:schemeClr val="tx1"/>
                          </a:solidFill>
                          <a:effectLst/>
                          <a:latin typeface="Times New Roman" panose="02020603050405020304" pitchFamily="18" charset="0"/>
                          <a:cs typeface="Times New Roman" panose="02020603050405020304" pitchFamily="18" charset="0"/>
                        </a:rPr>
                        <a:t> </a:t>
                      </a:r>
                      <a:endParaRPr lang="es-CR"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s-CR" sz="2400" b="0" dirty="0">
                          <a:solidFill>
                            <a:schemeClr val="tx1"/>
                          </a:solidFill>
                          <a:effectLst/>
                          <a:latin typeface="Times New Roman" panose="02020603050405020304" pitchFamily="18" charset="0"/>
                          <a:cs typeface="Times New Roman" panose="02020603050405020304" pitchFamily="18" charset="0"/>
                        </a:rPr>
                        <a:t>Es la educación y formación de un técnico profesional, en la que concurren de forma sistémica, metódica e integral procesos de enseñanza y aprendizaje teórico - práctico, a través de una alianza estratégica entre la persona estudiante, la empresa formadora y la institución educativa autorizada para este efecto.</a:t>
                      </a:r>
                      <a:endParaRPr lang="es-CR"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
        <p:nvSpPr>
          <p:cNvPr id="3" name="CuadroTexto 2"/>
          <p:cNvSpPr txBox="1"/>
          <p:nvPr/>
        </p:nvSpPr>
        <p:spPr>
          <a:xfrm>
            <a:off x="578224" y="3106271"/>
            <a:ext cx="11053482" cy="2246769"/>
          </a:xfrm>
          <a:prstGeom prst="rect">
            <a:avLst/>
          </a:prstGeom>
          <a:noFill/>
        </p:spPr>
        <p:txBody>
          <a:bodyPr wrap="square" rtlCol="0">
            <a:spAutoFit/>
          </a:bodyPr>
          <a:lstStyle/>
          <a:p>
            <a:r>
              <a:rPr lang="es-CR" sz="2000" b="1" dirty="0" smtClean="0">
                <a:solidFill>
                  <a:srgbClr val="0070C0"/>
                </a:solidFill>
                <a:latin typeface="Times New Roman" panose="02020603050405020304" pitchFamily="18" charset="0"/>
                <a:cs typeface="Times New Roman" panose="02020603050405020304" pitchFamily="18" charset="0"/>
              </a:rPr>
              <a:t>VALORAR:</a:t>
            </a:r>
          </a:p>
          <a:p>
            <a:endParaRPr lang="es-CR" sz="2000" b="1" dirty="0" smtClean="0">
              <a:latin typeface="Times New Roman" panose="02020603050405020304" pitchFamily="18" charset="0"/>
              <a:cs typeface="Times New Roman" panose="02020603050405020304" pitchFamily="18" charset="0"/>
            </a:endParaRPr>
          </a:p>
          <a:p>
            <a:pPr marL="342900" indent="-342900" algn="just">
              <a:buFont typeface="+mj-lt"/>
              <a:buAutoNum type="arabicParenR"/>
            </a:pPr>
            <a:r>
              <a:rPr lang="es-CR" sz="2000" dirty="0" smtClean="0">
                <a:latin typeface="Times New Roman" panose="02020603050405020304" pitchFamily="18" charset="0"/>
                <a:cs typeface="Times New Roman" panose="02020603050405020304" pitchFamily="18" charset="0"/>
              </a:rPr>
              <a:t>La disposición de las empresas del país, para asumir con responsabilidad la educación técnica  dual.</a:t>
            </a:r>
          </a:p>
          <a:p>
            <a:pPr marL="342900" indent="-342900" algn="just">
              <a:buFont typeface="+mj-lt"/>
              <a:buAutoNum type="arabicParenR"/>
            </a:pPr>
            <a:r>
              <a:rPr lang="es-CR" sz="2000" dirty="0" smtClean="0">
                <a:latin typeface="Times New Roman" panose="02020603050405020304" pitchFamily="18" charset="0"/>
                <a:cs typeface="Times New Roman" panose="02020603050405020304" pitchFamily="18" charset="0"/>
              </a:rPr>
              <a:t>Valorar si los colegios técnicos cuentan con recursos didácticos, procesos adecuados de capacitación en el área técnica, programas de estudio actualizados, buena infraestructura, equipo de alta tecnología, una oferta educativa que responde a las necesidades del estudiante, la comunidad y el sector empresarial.</a:t>
            </a:r>
          </a:p>
          <a:p>
            <a:pPr marL="342900" indent="-342900" algn="just">
              <a:buFont typeface="+mj-lt"/>
              <a:buAutoNum type="arabicParenR"/>
            </a:pPr>
            <a:r>
              <a:rPr lang="es-CR" sz="2000" dirty="0" smtClean="0">
                <a:latin typeface="Times New Roman" panose="02020603050405020304" pitchFamily="18" charset="0"/>
                <a:cs typeface="Times New Roman" panose="02020603050405020304" pitchFamily="18" charset="0"/>
              </a:rPr>
              <a:t>Si el proceso de formación de los estudiantes, los incorpora al mercado laboral.</a:t>
            </a:r>
            <a:endParaRPr lang="es-CR"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52439629"/>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3440083063"/>
              </p:ext>
            </p:extLst>
          </p:nvPr>
        </p:nvGraphicFramePr>
        <p:xfrm>
          <a:off x="137331" y="115445"/>
          <a:ext cx="11904614" cy="5888736"/>
        </p:xfrm>
        <a:graphic>
          <a:graphicData uri="http://schemas.openxmlformats.org/drawingml/2006/table">
            <a:tbl>
              <a:tblPr firstRow="1" firstCol="1" bandRow="1">
                <a:tableStyleId>{5C22544A-7EE6-4342-B048-85BDC9FD1C3A}</a:tableStyleId>
              </a:tblPr>
              <a:tblGrid>
                <a:gridCol w="4184847"/>
                <a:gridCol w="7719767"/>
              </a:tblGrid>
              <a:tr h="0">
                <a:tc>
                  <a:txBody>
                    <a:bodyPr/>
                    <a:lstStyle/>
                    <a:p>
                      <a:pPr algn="just">
                        <a:lnSpc>
                          <a:spcPct val="115000"/>
                        </a:lnSpc>
                        <a:spcAft>
                          <a:spcPts val="0"/>
                        </a:spcAft>
                      </a:pPr>
                      <a:r>
                        <a:rPr lang="es-CR" sz="2400" b="1" dirty="0">
                          <a:solidFill>
                            <a:srgbClr val="C00000"/>
                          </a:solidFill>
                          <a:effectLst/>
                        </a:rPr>
                        <a:t>Por qué afecta a las instituciones que no imparten </a:t>
                      </a:r>
                      <a:r>
                        <a:rPr lang="es-CR" sz="2400" b="1" dirty="0" smtClean="0">
                          <a:solidFill>
                            <a:srgbClr val="C00000"/>
                          </a:solidFill>
                          <a:effectLst/>
                        </a:rPr>
                        <a:t>Educación </a:t>
                      </a:r>
                      <a:r>
                        <a:rPr lang="es-CR" sz="2400" b="1" dirty="0">
                          <a:solidFill>
                            <a:srgbClr val="C00000"/>
                          </a:solidFill>
                          <a:effectLst/>
                        </a:rPr>
                        <a:t>T</a:t>
                      </a:r>
                      <a:r>
                        <a:rPr lang="es-CR" sz="2400" b="1" dirty="0" smtClean="0">
                          <a:solidFill>
                            <a:srgbClr val="C00000"/>
                          </a:solidFill>
                          <a:effectLst/>
                        </a:rPr>
                        <a:t>écnica</a:t>
                      </a:r>
                      <a:r>
                        <a:rPr lang="es-CR" sz="2400" b="1" dirty="0">
                          <a:solidFill>
                            <a:srgbClr val="C00000"/>
                          </a:solidFill>
                          <a:effectLst/>
                        </a:rPr>
                        <a:t>.</a:t>
                      </a:r>
                    </a:p>
                    <a:p>
                      <a:pPr algn="just">
                        <a:lnSpc>
                          <a:spcPct val="115000"/>
                        </a:lnSpc>
                        <a:spcAft>
                          <a:spcPts val="0"/>
                        </a:spcAft>
                      </a:pPr>
                      <a:r>
                        <a:rPr lang="es-CR" sz="2400" b="0" dirty="0">
                          <a:solidFill>
                            <a:schemeClr val="tx1"/>
                          </a:solidFill>
                          <a:effectLst/>
                        </a:rPr>
                        <a:t> </a:t>
                      </a:r>
                    </a:p>
                    <a:p>
                      <a:pPr algn="l">
                        <a:lnSpc>
                          <a:spcPct val="115000"/>
                        </a:lnSpc>
                        <a:spcAft>
                          <a:spcPts val="0"/>
                        </a:spcAft>
                      </a:pPr>
                      <a:r>
                        <a:rPr lang="es-CR" sz="2400" b="0" dirty="0">
                          <a:solidFill>
                            <a:schemeClr val="tx1"/>
                          </a:solidFill>
                          <a:effectLst/>
                        </a:rPr>
                        <a:t> </a:t>
                      </a:r>
                      <a:endParaRPr lang="es-C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Font typeface="Wingdings" panose="05000000000000000000" pitchFamily="2" charset="2"/>
                        <a:buChar char=""/>
                      </a:pPr>
                      <a:r>
                        <a:rPr lang="es-CR" sz="2400" b="0" dirty="0">
                          <a:solidFill>
                            <a:schemeClr val="tx1"/>
                          </a:solidFill>
                          <a:effectLst/>
                        </a:rPr>
                        <a:t>La beca de un 30% del salario base de un trabajador semicalificado de una empresa, que cita el artículo 22, puede ser atractiva para un estudiante, de cualquier modalidad del sistema educativo.</a:t>
                      </a:r>
                    </a:p>
                    <a:p>
                      <a:pPr marL="342900" lvl="0" indent="-342900" algn="just">
                        <a:lnSpc>
                          <a:spcPct val="115000"/>
                        </a:lnSpc>
                        <a:spcAft>
                          <a:spcPts val="0"/>
                        </a:spcAft>
                        <a:buFont typeface="Wingdings" panose="05000000000000000000" pitchFamily="2" charset="2"/>
                        <a:buChar char=""/>
                      </a:pPr>
                      <a:r>
                        <a:rPr lang="es-CR" sz="2400" b="0" dirty="0">
                          <a:solidFill>
                            <a:schemeClr val="tx1"/>
                          </a:solidFill>
                          <a:effectLst/>
                        </a:rPr>
                        <a:t>La educación dual se vende, como una nueva modalidad dentro del sistema educativo costarricense actual. Artículo 14 inciso “a”. </a:t>
                      </a:r>
                    </a:p>
                    <a:p>
                      <a:pPr marL="342900" lvl="0" indent="-342900" algn="just">
                        <a:lnSpc>
                          <a:spcPct val="115000"/>
                        </a:lnSpc>
                        <a:spcAft>
                          <a:spcPts val="0"/>
                        </a:spcAft>
                        <a:buFont typeface="Wingdings" panose="05000000000000000000" pitchFamily="2" charset="2"/>
                        <a:buChar char=""/>
                      </a:pPr>
                      <a:r>
                        <a:rPr lang="es-CR" sz="2400" b="0" dirty="0">
                          <a:solidFill>
                            <a:schemeClr val="tx1"/>
                          </a:solidFill>
                          <a:effectLst/>
                        </a:rPr>
                        <a:t>Disminuye el presupuesto anual del MEP, ya que debe financiar a la PROEDUAL, con un 0.005%. Artículo 18, que se complementa con el transitorio II del proyecto de ley, que le brinda una vigencia de 08 años. </a:t>
                      </a:r>
                    </a:p>
                    <a:p>
                      <a:pPr marL="342900" lvl="0" indent="-342900" algn="just">
                        <a:lnSpc>
                          <a:spcPct val="115000"/>
                        </a:lnSpc>
                        <a:spcAft>
                          <a:spcPts val="0"/>
                        </a:spcAft>
                        <a:buFont typeface="Wingdings" panose="05000000000000000000" pitchFamily="2" charset="2"/>
                        <a:buChar char=""/>
                      </a:pPr>
                      <a:r>
                        <a:rPr lang="es-CR" sz="2400" b="0" dirty="0">
                          <a:solidFill>
                            <a:schemeClr val="tx1"/>
                          </a:solidFill>
                          <a:effectLst/>
                        </a:rPr>
                        <a:t>Porque es una política del MEP, prioritaria para este gobierno transformar los Liceos en colegios técnicos, se espera transformar 23 centros educativos.</a:t>
                      </a:r>
                      <a:endParaRPr lang="es-C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3976693744"/>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325665943"/>
              </p:ext>
            </p:extLst>
          </p:nvPr>
        </p:nvGraphicFramePr>
        <p:xfrm>
          <a:off x="207669" y="125849"/>
          <a:ext cx="11848343" cy="5257800"/>
        </p:xfrm>
        <a:graphic>
          <a:graphicData uri="http://schemas.openxmlformats.org/drawingml/2006/table">
            <a:tbl>
              <a:tblPr firstRow="1" firstCol="1" bandRow="1">
                <a:tableStyleId>{5C22544A-7EE6-4342-B048-85BDC9FD1C3A}</a:tableStyleId>
              </a:tblPr>
              <a:tblGrid>
                <a:gridCol w="4165066"/>
                <a:gridCol w="7683277"/>
              </a:tblGrid>
              <a:tr h="0">
                <a:tc>
                  <a:txBody>
                    <a:bodyPr/>
                    <a:lstStyle/>
                    <a:p>
                      <a:pPr algn="just">
                        <a:lnSpc>
                          <a:spcPct val="115000"/>
                        </a:lnSpc>
                        <a:spcAft>
                          <a:spcPts val="0"/>
                        </a:spcAft>
                      </a:pPr>
                      <a:r>
                        <a:rPr lang="es-CR" sz="2000" b="0" dirty="0">
                          <a:solidFill>
                            <a:schemeClr val="tx1"/>
                          </a:solidFill>
                          <a:effectLst/>
                          <a:latin typeface="Times New Roman" panose="02020603050405020304" pitchFamily="18" charset="0"/>
                          <a:cs typeface="Times New Roman" panose="02020603050405020304" pitchFamily="18" charset="0"/>
                        </a:rPr>
                        <a:t>¿En qué les afectaría eventualmente a los estudiantes el proyecto de educación dual del Gobierno?</a:t>
                      </a:r>
                      <a:endParaRPr lang="es-CR"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Incorpora al mercado laboral a personas con una edad de 15 años, poniéndolos a trabajar dentro de la empresa con personas mayores de edad, sin la garantía de sanciones frente a abusos cometidos por jefes o trabajadores, en los ámbitos de Bullying, acoso sexual, laboral u otros. </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Como ya se citó, </a:t>
                      </a:r>
                      <a:r>
                        <a:rPr lang="es-CR" sz="2000" b="1" dirty="0">
                          <a:solidFill>
                            <a:srgbClr val="C00000"/>
                          </a:solidFill>
                          <a:effectLst/>
                          <a:latin typeface="Times New Roman" panose="02020603050405020304" pitchFamily="18" charset="0"/>
                          <a:cs typeface="Times New Roman" panose="02020603050405020304" pitchFamily="18" charset="0"/>
                        </a:rPr>
                        <a:t>no garantiza </a:t>
                      </a:r>
                      <a:r>
                        <a:rPr lang="es-CR" sz="2000" b="0" dirty="0">
                          <a:solidFill>
                            <a:schemeClr val="tx1"/>
                          </a:solidFill>
                          <a:effectLst/>
                          <a:latin typeface="Times New Roman" panose="02020603050405020304" pitchFamily="18" charset="0"/>
                          <a:cs typeface="Times New Roman" panose="02020603050405020304" pitchFamily="18" charset="0"/>
                        </a:rPr>
                        <a:t>a los estudiantes que una vez finalizado el proceso de capacitación, sean contratados por las empresas.</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Tampoco existe una garantía donde las empresas, sean flexibles con horarios para que los estudiantes logren obtener su noveno año o bachillerato, cuando sean contratados. O bien que sea un requisito ganar la certificación dual y ser bachilleres en enseñanza media.</a:t>
                      </a:r>
                    </a:p>
                    <a:p>
                      <a:pPr marL="342900" lvl="0" indent="-342900" algn="just">
                        <a:lnSpc>
                          <a:spcPct val="115000"/>
                        </a:lnSpc>
                        <a:spcAft>
                          <a:spcPts val="0"/>
                        </a:spcAft>
                        <a:buFont typeface="Wingdings" panose="05000000000000000000" pitchFamily="2" charset="2"/>
                        <a:buChar char=""/>
                      </a:pPr>
                      <a:r>
                        <a:rPr lang="es-CR" sz="2000" b="1" dirty="0">
                          <a:solidFill>
                            <a:srgbClr val="C00000"/>
                          </a:solidFill>
                          <a:effectLst/>
                          <a:latin typeface="Times New Roman" panose="02020603050405020304" pitchFamily="18" charset="0"/>
                          <a:cs typeface="Times New Roman" panose="02020603050405020304" pitchFamily="18" charset="0"/>
                        </a:rPr>
                        <a:t>No reconoce para el estudiante, la naturaleza laboral del contrato.</a:t>
                      </a:r>
                    </a:p>
                    <a:p>
                      <a:pPr marL="342900" lvl="0" indent="-342900" algn="just">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No reconoce par el estudiante, la obligación de la empresa al </a:t>
                      </a:r>
                      <a:r>
                        <a:rPr lang="es-CR" sz="2000" b="1" dirty="0">
                          <a:solidFill>
                            <a:srgbClr val="C00000"/>
                          </a:solidFill>
                          <a:effectLst/>
                          <a:latin typeface="Times New Roman" panose="02020603050405020304" pitchFamily="18" charset="0"/>
                          <a:cs typeface="Times New Roman" panose="02020603050405020304" pitchFamily="18" charset="0"/>
                        </a:rPr>
                        <a:t>pago del seguro social de la CCSS, ni a pólizas de riesgo laboral en caso de accidentes dentro de la empresa. </a:t>
                      </a:r>
                      <a:endParaRPr lang="es-CR"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504588257"/>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2778778083"/>
              </p:ext>
            </p:extLst>
          </p:nvPr>
        </p:nvGraphicFramePr>
        <p:xfrm>
          <a:off x="193601" y="0"/>
          <a:ext cx="11862411" cy="5608320"/>
        </p:xfrm>
        <a:graphic>
          <a:graphicData uri="http://schemas.openxmlformats.org/drawingml/2006/table">
            <a:tbl>
              <a:tblPr firstRow="1" firstCol="1" bandRow="1">
                <a:tableStyleId>{5C22544A-7EE6-4342-B048-85BDC9FD1C3A}</a:tableStyleId>
              </a:tblPr>
              <a:tblGrid>
                <a:gridCol w="4170012"/>
                <a:gridCol w="7692399"/>
              </a:tblGrid>
              <a:tr h="0">
                <a:tc>
                  <a:txBody>
                    <a:bodyPr/>
                    <a:lstStyle/>
                    <a:p>
                      <a:pPr algn="just">
                        <a:lnSpc>
                          <a:spcPct val="115000"/>
                        </a:lnSpc>
                        <a:spcAft>
                          <a:spcPts val="0"/>
                        </a:spcAft>
                      </a:pPr>
                      <a:r>
                        <a:rPr lang="es-CR" sz="3200" b="0" dirty="0">
                          <a:solidFill>
                            <a:srgbClr val="C00000"/>
                          </a:solidFill>
                          <a:effectLst/>
                          <a:latin typeface="Times New Roman" panose="02020603050405020304" pitchFamily="18" charset="0"/>
                          <a:cs typeface="Times New Roman" panose="02020603050405020304" pitchFamily="18" charset="0"/>
                        </a:rPr>
                        <a:t>¿Cuál es la posición de APSE con respecto al proyecto?</a:t>
                      </a:r>
                    </a:p>
                    <a:p>
                      <a:pPr algn="just">
                        <a:lnSpc>
                          <a:spcPct val="115000"/>
                        </a:lnSpc>
                        <a:spcAft>
                          <a:spcPts val="0"/>
                        </a:spcAft>
                      </a:pPr>
                      <a:r>
                        <a:rPr lang="es-CR" sz="32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32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3200" b="0" dirty="0">
                          <a:solidFill>
                            <a:schemeClr val="tx1"/>
                          </a:solidFill>
                          <a:effectLst/>
                          <a:latin typeface="Times New Roman" panose="02020603050405020304" pitchFamily="18" charset="0"/>
                          <a:cs typeface="Times New Roman" panose="02020603050405020304" pitchFamily="18" charset="0"/>
                        </a:rPr>
                        <a:t> </a:t>
                      </a:r>
                      <a:endParaRPr lang="es-CR" sz="3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Font typeface="Wingdings" panose="05000000000000000000" pitchFamily="2" charset="2"/>
                        <a:buChar char=""/>
                      </a:pPr>
                      <a:r>
                        <a:rPr lang="es-CR" sz="3200" b="0" dirty="0">
                          <a:solidFill>
                            <a:schemeClr val="tx1"/>
                          </a:solidFill>
                          <a:effectLst/>
                          <a:latin typeface="Times New Roman" panose="02020603050405020304" pitchFamily="18" charset="0"/>
                          <a:cs typeface="Times New Roman" panose="02020603050405020304" pitchFamily="18" charset="0"/>
                        </a:rPr>
                        <a:t>Estamos en contra del proyecto de ley de educación dual </a:t>
                      </a:r>
                      <a:r>
                        <a:rPr lang="es-CR" sz="3200" b="0" dirty="0" smtClean="0">
                          <a:solidFill>
                            <a:schemeClr val="tx1"/>
                          </a:solidFill>
                          <a:effectLst/>
                          <a:latin typeface="Times New Roman" panose="02020603050405020304" pitchFamily="18" charset="0"/>
                          <a:cs typeface="Times New Roman" panose="02020603050405020304" pitchFamily="18" charset="0"/>
                        </a:rPr>
                        <a:t>20 786</a:t>
                      </a:r>
                      <a:r>
                        <a:rPr lang="es-CR" sz="3200" b="0" dirty="0">
                          <a:solidFill>
                            <a:schemeClr val="tx1"/>
                          </a:solidFill>
                          <a:effectLst/>
                          <a:latin typeface="Times New Roman" panose="02020603050405020304" pitchFamily="18" charset="0"/>
                          <a:cs typeface="Times New Roman" panose="02020603050405020304" pitchFamily="18" charset="0"/>
                        </a:rPr>
                        <a:t>, porque a toda luz beneficia al sector empresarial del país, fomentando la creación de mano de obra mal pagada, además se lesiona el derecho constitucional de la educación de los estudiantes, lesiona también en modelo de educación y formación técnica profesional aplicado en 137 colegios técnicos del país y 89 secciones nocturnas</a:t>
                      </a:r>
                      <a:r>
                        <a:rPr lang="es-CR" sz="3200" b="0" dirty="0" smtClean="0">
                          <a:solidFill>
                            <a:schemeClr val="tx1"/>
                          </a:solidFill>
                          <a:effectLst/>
                          <a:latin typeface="Times New Roman" panose="02020603050405020304" pitchFamily="18" charset="0"/>
                          <a:cs typeface="Times New Roman" panose="02020603050405020304" pitchFamily="18" charset="0"/>
                        </a:rPr>
                        <a:t>.</a:t>
                      </a:r>
                      <a:r>
                        <a:rPr lang="es-CR" sz="3200" b="0" baseline="0" dirty="0" smtClean="0">
                          <a:solidFill>
                            <a:schemeClr val="tx1"/>
                          </a:solidFill>
                          <a:effectLst/>
                          <a:latin typeface="Times New Roman" panose="02020603050405020304" pitchFamily="18" charset="0"/>
                          <a:cs typeface="Times New Roman" panose="02020603050405020304" pitchFamily="18" charset="0"/>
                        </a:rPr>
                        <a:t> Precariza la educa</a:t>
                      </a:r>
                      <a:endParaRPr lang="es-CR" sz="3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 xmlns:p14="http://schemas.microsoft.com/office/powerpoint/2010/main" val="1355422937"/>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1682211232"/>
              </p:ext>
            </p:extLst>
          </p:nvPr>
        </p:nvGraphicFramePr>
        <p:xfrm>
          <a:off x="0" y="0"/>
          <a:ext cx="12192000" cy="5888736"/>
        </p:xfrm>
        <a:graphic>
          <a:graphicData uri="http://schemas.openxmlformats.org/drawingml/2006/table">
            <a:tbl>
              <a:tblPr firstRow="1" firstCol="1" bandRow="1">
                <a:tableStyleId>{5C22544A-7EE6-4342-B048-85BDC9FD1C3A}</a:tableStyleId>
              </a:tblPr>
              <a:tblGrid>
                <a:gridCol w="4285873"/>
                <a:gridCol w="7906127"/>
              </a:tblGrid>
              <a:tr h="4351338">
                <a:tc>
                  <a:txBody>
                    <a:bodyPr/>
                    <a:lstStyle/>
                    <a:p>
                      <a:pPr algn="just">
                        <a:lnSpc>
                          <a:spcPct val="115000"/>
                        </a:lnSpc>
                        <a:spcAft>
                          <a:spcPts val="0"/>
                        </a:spcAft>
                      </a:pPr>
                      <a:r>
                        <a:rPr lang="es-CR" sz="1600" dirty="0">
                          <a:solidFill>
                            <a:schemeClr val="tx1"/>
                          </a:solidFill>
                          <a:effectLst/>
                        </a:rPr>
                        <a:t>¿Cómo afecta a colegio y docentes de </a:t>
                      </a:r>
                      <a:r>
                        <a:rPr lang="es-CR" sz="1600" dirty="0" smtClean="0">
                          <a:solidFill>
                            <a:schemeClr val="tx1"/>
                          </a:solidFill>
                          <a:effectLst/>
                        </a:rPr>
                        <a:t>colegios</a:t>
                      </a:r>
                      <a:r>
                        <a:rPr lang="es-CR" sz="1600" baseline="0" dirty="0" smtClean="0">
                          <a:solidFill>
                            <a:schemeClr val="tx1"/>
                          </a:solidFill>
                          <a:effectLst/>
                        </a:rPr>
                        <a:t> </a:t>
                      </a:r>
                      <a:r>
                        <a:rPr lang="es-CR" sz="1600" dirty="0" smtClean="0">
                          <a:solidFill>
                            <a:schemeClr val="tx1"/>
                          </a:solidFill>
                          <a:effectLst/>
                        </a:rPr>
                        <a:t>técnicos</a:t>
                      </a:r>
                      <a:r>
                        <a:rPr lang="es-CR" sz="1600" dirty="0">
                          <a:solidFill>
                            <a:schemeClr val="tx1"/>
                          </a:solidFill>
                          <a:effectLst/>
                        </a:rPr>
                        <a:t>? </a:t>
                      </a:r>
                      <a:endParaRPr lang="es-C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26" marR="44226" marT="0" marB="0">
                    <a:noFill/>
                  </a:tcPr>
                </a:tc>
                <a:tc>
                  <a:txBody>
                    <a:bodyPr/>
                    <a:lstStyle/>
                    <a:p>
                      <a:pPr algn="l">
                        <a:lnSpc>
                          <a:spcPct val="115000"/>
                        </a:lnSpc>
                        <a:spcAft>
                          <a:spcPts val="0"/>
                        </a:spcAft>
                      </a:pPr>
                      <a:r>
                        <a:rPr lang="es-CR" sz="1600" dirty="0">
                          <a:solidFill>
                            <a:srgbClr val="C00000"/>
                          </a:solidFill>
                          <a:effectLst/>
                        </a:rPr>
                        <a:t>COLEGIOS:</a:t>
                      </a: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Con fundamento en el artículo 02 del proyecto de ley, el INA puede aplicar el modelo dual, esto puede disminuir el caudal de recursos económicos provenientes de la ley 7372, que brinda recursos económicos a los colegios técnicos para la compra de equipo y material didáctico, del superávit del INA, es un 5%.</a:t>
                      </a: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Se puede ver afectada la matrícula en los colegios técnicos, porque el proyecto cita que la educación dual es una nueva modalidad en el sistema educativo nacional, en el cual la tasa de natalidad tiende a la </a:t>
                      </a:r>
                      <a:r>
                        <a:rPr lang="es-CR" sz="1600" dirty="0" smtClean="0">
                          <a:solidFill>
                            <a:schemeClr val="tx1"/>
                          </a:solidFill>
                          <a:effectLst/>
                        </a:rPr>
                        <a:t>baja.</a:t>
                      </a:r>
                    </a:p>
                    <a:p>
                      <a:pPr marL="342900" lvl="0" indent="-342900" algn="just">
                        <a:lnSpc>
                          <a:spcPct val="115000"/>
                        </a:lnSpc>
                        <a:spcAft>
                          <a:spcPts val="0"/>
                        </a:spcAft>
                        <a:buFont typeface="Wingdings" panose="05000000000000000000" pitchFamily="2" charset="2"/>
                        <a:buChar char=""/>
                      </a:pPr>
                      <a:r>
                        <a:rPr lang="es-CR" sz="1600" dirty="0" smtClean="0">
                          <a:solidFill>
                            <a:schemeClr val="tx1"/>
                          </a:solidFill>
                          <a:effectLst/>
                        </a:rPr>
                        <a:t>Se </a:t>
                      </a:r>
                      <a:r>
                        <a:rPr lang="es-CR" sz="1600" dirty="0">
                          <a:solidFill>
                            <a:schemeClr val="tx1"/>
                          </a:solidFill>
                          <a:effectLst/>
                        </a:rPr>
                        <a:t>debe revisar en cada colegio y región educativa, los rangos de matrícula, las especialidades en el área técnica, la cantidad de empresas cercanas a cada centro educativo, las necesidades de capacitación en las empresas, su nivel de productividad, el mercado laboral, la vulnerabilidad social de los estudiantes y sus familias, para establecer una oferta educativa que responda a las necesidades, pero que no afecte ni a los estudiantes, ni a los docentes. </a:t>
                      </a:r>
                    </a:p>
                    <a:p>
                      <a:pPr algn="l">
                        <a:lnSpc>
                          <a:spcPct val="115000"/>
                        </a:lnSpc>
                        <a:spcAft>
                          <a:spcPts val="0"/>
                        </a:spcAft>
                      </a:pPr>
                      <a:r>
                        <a:rPr lang="es-CR" sz="1600" dirty="0">
                          <a:solidFill>
                            <a:schemeClr val="tx1"/>
                          </a:solidFill>
                          <a:effectLst/>
                        </a:rPr>
                        <a:t> </a:t>
                      </a:r>
                      <a:r>
                        <a:rPr lang="es-CR" sz="1600" dirty="0" smtClean="0">
                          <a:solidFill>
                            <a:srgbClr val="C00000"/>
                          </a:solidFill>
                          <a:effectLst/>
                        </a:rPr>
                        <a:t>DOCENTES:</a:t>
                      </a:r>
                      <a:endParaRPr lang="es-CR" sz="1600" dirty="0">
                        <a:solidFill>
                          <a:srgbClr val="C00000"/>
                        </a:solidFill>
                        <a:effectLst/>
                      </a:endParaRP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Genera inseguridad laboral, porque con fundamento en el artículo 05 del proyecto de ley, la permanencia del estudiante depende del diseño curricular del programa. Es un proceso alterno y simultáneo.</a:t>
                      </a: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Un tercio de lecciones en el área técnica por semana equivale a 13 lecciones.</a:t>
                      </a: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Dos tercios de lecciones en el área técnica por semana equivale a 27 lecciones.</a:t>
                      </a:r>
                    </a:p>
                    <a:p>
                      <a:pPr marL="342900" lvl="0" indent="-342900" algn="just">
                        <a:lnSpc>
                          <a:spcPct val="115000"/>
                        </a:lnSpc>
                        <a:spcAft>
                          <a:spcPts val="0"/>
                        </a:spcAft>
                        <a:buFont typeface="Wingdings" panose="05000000000000000000" pitchFamily="2" charset="2"/>
                        <a:buChar char=""/>
                      </a:pPr>
                      <a:r>
                        <a:rPr lang="es-CR" sz="1600" dirty="0">
                          <a:solidFill>
                            <a:schemeClr val="tx1"/>
                          </a:solidFill>
                          <a:effectLst/>
                        </a:rPr>
                        <a:t>El total de lecciones de un docente del área técnica es de 40 lecciones por semana. </a:t>
                      </a:r>
                      <a:endParaRPr lang="es-C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26" marR="44226" marT="0" marB="0">
                    <a:noFill/>
                  </a:tcPr>
                </a:tc>
              </a:tr>
            </a:tbl>
          </a:graphicData>
        </a:graphic>
      </p:graphicFrame>
    </p:spTree>
    <p:extLst>
      <p:ext uri="{BB962C8B-B14F-4D97-AF65-F5344CB8AC3E}">
        <p14:creationId xmlns="" xmlns:p14="http://schemas.microsoft.com/office/powerpoint/2010/main" val="990853513"/>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1277471"/>
            <a:ext cx="12192000" cy="4154984"/>
          </a:xfrm>
          <a:prstGeom prst="rect">
            <a:avLst/>
          </a:prstGeom>
          <a:noFill/>
        </p:spPr>
        <p:txBody>
          <a:bodyPr wrap="square" rtlCol="0">
            <a:spAutoFit/>
          </a:bodyPr>
          <a:lstStyle/>
          <a:p>
            <a:pPr algn="ctr"/>
            <a:r>
              <a:rPr lang="es-CR" sz="6600" b="1" dirty="0" smtClean="0">
                <a:solidFill>
                  <a:schemeClr val="accent6">
                    <a:lumMod val="50000"/>
                  </a:schemeClr>
                </a:solidFill>
                <a:latin typeface="Times New Roman" panose="02020603050405020304" pitchFamily="18" charset="0"/>
                <a:cs typeface="Times New Roman" panose="02020603050405020304" pitchFamily="18" charset="0"/>
              </a:rPr>
              <a:t>PARA TODO EL AUDITORIO.</a:t>
            </a:r>
          </a:p>
          <a:p>
            <a:pPr algn="ctr"/>
            <a:endParaRPr lang="es-CR" sz="6600" b="1" dirty="0" smtClean="0">
              <a:solidFill>
                <a:schemeClr val="accent6">
                  <a:lumMod val="50000"/>
                </a:schemeClr>
              </a:solidFill>
              <a:latin typeface="Times New Roman" panose="02020603050405020304" pitchFamily="18" charset="0"/>
              <a:cs typeface="Times New Roman" panose="02020603050405020304" pitchFamily="18" charset="0"/>
            </a:endParaRPr>
          </a:p>
          <a:p>
            <a:pPr algn="ctr"/>
            <a:endParaRPr lang="es-CR" sz="6600" b="1" dirty="0" smtClean="0">
              <a:solidFill>
                <a:schemeClr val="accent6">
                  <a:lumMod val="50000"/>
                </a:schemeClr>
              </a:solidFill>
              <a:latin typeface="Times New Roman" panose="02020603050405020304" pitchFamily="18" charset="0"/>
              <a:cs typeface="Times New Roman" panose="02020603050405020304" pitchFamily="18" charset="0"/>
            </a:endParaRPr>
          </a:p>
          <a:p>
            <a:pPr algn="ctr"/>
            <a:r>
              <a:rPr lang="es-CR" sz="6600" b="1" dirty="0" smtClean="0">
                <a:solidFill>
                  <a:schemeClr val="accent6">
                    <a:lumMod val="50000"/>
                  </a:schemeClr>
                </a:solidFill>
                <a:latin typeface="Times New Roman" panose="02020603050405020304" pitchFamily="18" charset="0"/>
                <a:cs typeface="Times New Roman" panose="02020603050405020304" pitchFamily="18" charset="0"/>
              </a:rPr>
              <a:t>MUCHAS GRACIAS.</a:t>
            </a:r>
            <a:endParaRPr lang="es-CR" sz="6600"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88595640"/>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 xmlns:p14="http://schemas.microsoft.com/office/powerpoint/2010/main" val="2195296333"/>
              </p:ext>
            </p:extLst>
          </p:nvPr>
        </p:nvGraphicFramePr>
        <p:xfrm>
          <a:off x="214910" y="166485"/>
          <a:ext cx="11847102" cy="2804160"/>
        </p:xfrm>
        <a:graphic>
          <a:graphicData uri="http://schemas.openxmlformats.org/drawingml/2006/table">
            <a:tbl>
              <a:tblPr firstRow="1" firstCol="1" bandRow="1">
                <a:tableStyleId>{5C22544A-7EE6-4342-B048-85BDC9FD1C3A}</a:tableStyleId>
              </a:tblPr>
              <a:tblGrid>
                <a:gridCol w="4164630"/>
                <a:gridCol w="7682472"/>
              </a:tblGrid>
              <a:tr h="0">
                <a:tc>
                  <a:txBody>
                    <a:bodyPr/>
                    <a:lstStyle/>
                    <a:p>
                      <a:pPr algn="l">
                        <a:lnSpc>
                          <a:spcPct val="115000"/>
                        </a:lnSpc>
                        <a:spcAft>
                          <a:spcPts val="0"/>
                        </a:spcAft>
                      </a:pPr>
                      <a:r>
                        <a:rPr lang="es-CR" sz="2000" b="1" dirty="0">
                          <a:solidFill>
                            <a:schemeClr val="tx1"/>
                          </a:solidFill>
                          <a:effectLst/>
                          <a:latin typeface="Times New Roman" panose="02020603050405020304" pitchFamily="18" charset="0"/>
                          <a:cs typeface="Times New Roman" panose="02020603050405020304" pitchFamily="18" charset="0"/>
                        </a:rPr>
                        <a:t>Experiencia de educación dual</a:t>
                      </a:r>
                    </a:p>
                    <a:p>
                      <a:pPr algn="l">
                        <a:lnSpc>
                          <a:spcPct val="115000"/>
                        </a:lnSpc>
                        <a:spcAft>
                          <a:spcPts val="0"/>
                        </a:spcAft>
                      </a:pPr>
                      <a:r>
                        <a:rPr lang="es-CR" sz="20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2000" b="0" dirty="0">
                          <a:solidFill>
                            <a:schemeClr val="tx1"/>
                          </a:solidFill>
                          <a:effectLst/>
                          <a:latin typeface="Times New Roman" panose="02020603050405020304" pitchFamily="18" charset="0"/>
                          <a:cs typeface="Times New Roman" panose="02020603050405020304" pitchFamily="18" charset="0"/>
                        </a:rPr>
                        <a:t> </a:t>
                      </a:r>
                    </a:p>
                    <a:p>
                      <a:pPr algn="l">
                        <a:lnSpc>
                          <a:spcPct val="115000"/>
                        </a:lnSpc>
                        <a:spcAft>
                          <a:spcPts val="0"/>
                        </a:spcAft>
                      </a:pPr>
                      <a:r>
                        <a:rPr lang="es-CR" sz="2000" b="0" dirty="0">
                          <a:solidFill>
                            <a:schemeClr val="tx1"/>
                          </a:solidFill>
                          <a:effectLst/>
                          <a:latin typeface="Times New Roman" panose="02020603050405020304" pitchFamily="18" charset="0"/>
                          <a:cs typeface="Times New Roman" panose="02020603050405020304" pitchFamily="18" charset="0"/>
                        </a:rPr>
                        <a:t> </a:t>
                      </a:r>
                      <a:endParaRPr lang="es-CR"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l">
                        <a:lnSpc>
                          <a:spcPct val="115000"/>
                        </a:lnSpc>
                        <a:spcAft>
                          <a:spcPts val="0"/>
                        </a:spcAft>
                      </a:pPr>
                      <a:r>
                        <a:rPr lang="es-CR" sz="2000" b="0" dirty="0">
                          <a:solidFill>
                            <a:schemeClr val="tx1"/>
                          </a:solidFill>
                          <a:effectLst/>
                          <a:latin typeface="Times New Roman" panose="02020603050405020304" pitchFamily="18" charset="0"/>
                          <a:cs typeface="Times New Roman" panose="02020603050405020304" pitchFamily="18" charset="0"/>
                        </a:rPr>
                        <a:t>Como plan piloto en el MEP, se imparte desde 2018, en 4 colegios:</a:t>
                      </a:r>
                    </a:p>
                    <a:p>
                      <a:pPr marL="342900" lvl="0" indent="-342900" algn="l">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COVAO.</a:t>
                      </a:r>
                    </a:p>
                    <a:p>
                      <a:pPr marL="342900" lvl="0" indent="-342900" algn="l">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CTP de Golfito.</a:t>
                      </a:r>
                    </a:p>
                    <a:p>
                      <a:pPr marL="342900" lvl="0" indent="-342900" algn="l">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CTP Jesús Ocaña.</a:t>
                      </a:r>
                    </a:p>
                    <a:p>
                      <a:pPr marL="342900" lvl="0" indent="-342900" algn="l">
                        <a:lnSpc>
                          <a:spcPct val="115000"/>
                        </a:lnSpc>
                        <a:spcAft>
                          <a:spcPts val="0"/>
                        </a:spcAft>
                        <a:buFont typeface="Wingdings" panose="05000000000000000000" pitchFamily="2" charset="2"/>
                        <a:buChar char=""/>
                      </a:pPr>
                      <a:r>
                        <a:rPr lang="es-CR" sz="2000" b="0" dirty="0">
                          <a:solidFill>
                            <a:schemeClr val="tx1"/>
                          </a:solidFill>
                          <a:effectLst/>
                          <a:latin typeface="Times New Roman" panose="02020603050405020304" pitchFamily="18" charset="0"/>
                          <a:cs typeface="Times New Roman" panose="02020603050405020304" pitchFamily="18" charset="0"/>
                        </a:rPr>
                        <a:t>Colegio Vocacional Monseñor Sanabria.</a:t>
                      </a:r>
                    </a:p>
                    <a:p>
                      <a:pPr algn="just">
                        <a:lnSpc>
                          <a:spcPct val="115000"/>
                        </a:lnSpc>
                        <a:spcAft>
                          <a:spcPts val="0"/>
                        </a:spcAft>
                      </a:pPr>
                      <a:endParaRPr lang="es-CR" sz="2000" b="0" dirty="0" smtClean="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s-CR" sz="2000" b="1" dirty="0" smtClean="0">
                          <a:solidFill>
                            <a:schemeClr val="tx1"/>
                          </a:solidFill>
                          <a:effectLst/>
                          <a:latin typeface="Times New Roman" panose="02020603050405020304" pitchFamily="18" charset="0"/>
                          <a:cs typeface="Times New Roman" panose="02020603050405020304" pitchFamily="18" charset="0"/>
                        </a:rPr>
                        <a:t>No </a:t>
                      </a:r>
                      <a:r>
                        <a:rPr lang="es-CR" sz="2000" b="1" dirty="0">
                          <a:solidFill>
                            <a:schemeClr val="tx1"/>
                          </a:solidFill>
                          <a:effectLst/>
                          <a:latin typeface="Times New Roman" panose="02020603050405020304" pitchFamily="18" charset="0"/>
                          <a:cs typeface="Times New Roman" panose="02020603050405020304" pitchFamily="18" charset="0"/>
                        </a:rPr>
                        <a:t>existe un proceso de evaluación en el MEP, de la aplicación del modelo de educación dual, en estos centros educativos.</a:t>
                      </a:r>
                      <a:endParaRPr lang="es-CR"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
        <p:nvSpPr>
          <p:cNvPr id="3" name="CuadroTexto 2"/>
          <p:cNvSpPr txBox="1"/>
          <p:nvPr/>
        </p:nvSpPr>
        <p:spPr>
          <a:xfrm>
            <a:off x="699247" y="3133165"/>
            <a:ext cx="10838329" cy="2308324"/>
          </a:xfrm>
          <a:prstGeom prst="rect">
            <a:avLst/>
          </a:prstGeom>
          <a:noFill/>
        </p:spPr>
        <p:txBody>
          <a:bodyPr wrap="square" rtlCol="0">
            <a:spAutoFit/>
          </a:bodyPr>
          <a:lstStyle/>
          <a:p>
            <a:r>
              <a:rPr lang="es-CR" b="1" dirty="0" smtClean="0">
                <a:solidFill>
                  <a:srgbClr val="0070C0"/>
                </a:solidFill>
                <a:latin typeface="Times New Roman" panose="02020603050405020304" pitchFamily="18" charset="0"/>
                <a:cs typeface="Times New Roman" panose="02020603050405020304" pitchFamily="18" charset="0"/>
              </a:rPr>
              <a:t>Enunciar:</a:t>
            </a:r>
          </a:p>
          <a:p>
            <a:endParaRPr lang="es-CR" b="1" dirty="0" smtClean="0">
              <a:solidFill>
                <a:srgbClr val="0070C0"/>
              </a:solidFill>
              <a:latin typeface="Times New Roman" panose="02020603050405020304" pitchFamily="18" charset="0"/>
              <a:cs typeface="Times New Roman" panose="02020603050405020304" pitchFamily="18" charset="0"/>
            </a:endParaRPr>
          </a:p>
          <a:p>
            <a:pPr marL="342900" indent="-342900" algn="just">
              <a:buFont typeface="+mj-lt"/>
              <a:buAutoNum type="arabicParenR"/>
            </a:pPr>
            <a:r>
              <a:rPr lang="es-CR" dirty="0" smtClean="0">
                <a:latin typeface="Times New Roman" panose="02020603050405020304" pitchFamily="18" charset="0"/>
                <a:cs typeface="Times New Roman" panose="02020603050405020304" pitchFamily="18" charset="0"/>
              </a:rPr>
              <a:t>La educación y formación técnica de los CTP – Del INA – De las Universidades – De entes Parauniversitarios e Institutos de formación. Responde a la oferta laboral del país o bien si las empresas tienen la disposición de contratar a las personas que estamos formando en el proceso de EFTP. </a:t>
            </a:r>
          </a:p>
          <a:p>
            <a:pPr marL="342900" indent="-342900" algn="just">
              <a:buFont typeface="+mj-lt"/>
              <a:buAutoNum type="arabicParenR"/>
            </a:pPr>
            <a:endParaRPr lang="es-CR" dirty="0" smtClean="0">
              <a:latin typeface="Times New Roman" panose="02020603050405020304" pitchFamily="18" charset="0"/>
              <a:cs typeface="Times New Roman" panose="02020603050405020304" pitchFamily="18" charset="0"/>
            </a:endParaRPr>
          </a:p>
          <a:p>
            <a:pPr marL="342900" indent="-342900" algn="just">
              <a:buFont typeface="+mj-lt"/>
              <a:buAutoNum type="arabicParenR"/>
            </a:pPr>
            <a:r>
              <a:rPr lang="es-CR" dirty="0" smtClean="0">
                <a:latin typeface="Times New Roman" panose="02020603050405020304" pitchFamily="18" charset="0"/>
                <a:cs typeface="Times New Roman" panose="02020603050405020304" pitchFamily="18" charset="0"/>
              </a:rPr>
              <a:t>Si existe un proyecto país para activar la economía nacional o simplemente se busca mano de obra barata para el sector representado por las cámaras empresariales de Costa Rica.</a:t>
            </a:r>
          </a:p>
        </p:txBody>
      </p:sp>
    </p:spTree>
    <p:extLst>
      <p:ext uri="{BB962C8B-B14F-4D97-AF65-F5344CB8AC3E}">
        <p14:creationId xmlns="" xmlns:p14="http://schemas.microsoft.com/office/powerpoint/2010/main" val="2924707677"/>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93860" y="177052"/>
            <a:ext cx="11998139" cy="1772771"/>
          </a:xfrm>
          <a:prstGeom prst="rect">
            <a:avLst/>
          </a:prstGeom>
        </p:spPr>
      </p:pic>
      <p:sp>
        <p:nvSpPr>
          <p:cNvPr id="3" name="CuadroTexto 2"/>
          <p:cNvSpPr txBox="1"/>
          <p:nvPr/>
        </p:nvSpPr>
        <p:spPr>
          <a:xfrm>
            <a:off x="3778624" y="1507241"/>
            <a:ext cx="6535270" cy="461665"/>
          </a:xfrm>
          <a:prstGeom prst="rect">
            <a:avLst/>
          </a:prstGeom>
          <a:noFill/>
        </p:spPr>
        <p:txBody>
          <a:bodyPr wrap="square" rtlCol="0">
            <a:spAutoFit/>
          </a:bodyPr>
          <a:lstStyle/>
          <a:p>
            <a:r>
              <a:rPr lang="es-CR" sz="2400" b="1" dirty="0" smtClean="0">
                <a:solidFill>
                  <a:srgbClr val="FF0000"/>
                </a:solidFill>
                <a:latin typeface="Times New Roman" panose="02020603050405020304" pitchFamily="18" charset="0"/>
                <a:cs typeface="Times New Roman" panose="02020603050405020304" pitchFamily="18" charset="0"/>
              </a:rPr>
              <a:t>Proyecto de ley 20786. I párrafo antecedentes. </a:t>
            </a:r>
            <a:endParaRPr lang="es-CR" sz="2400" b="1" dirty="0">
              <a:solidFill>
                <a:srgbClr val="FF0000"/>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3"/>
          <a:stretch>
            <a:fillRect/>
          </a:stretch>
        </p:blipFill>
        <p:spPr>
          <a:xfrm>
            <a:off x="484093" y="2084294"/>
            <a:ext cx="11093825" cy="4773706"/>
          </a:xfrm>
          <a:prstGeom prst="rect">
            <a:avLst/>
          </a:prstGeom>
        </p:spPr>
      </p:pic>
    </p:spTree>
    <p:extLst>
      <p:ext uri="{BB962C8B-B14F-4D97-AF65-F5344CB8AC3E}">
        <p14:creationId xmlns="" xmlns:p14="http://schemas.microsoft.com/office/powerpoint/2010/main" val="1108977849"/>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
            <a:ext cx="12192000" cy="6669741"/>
          </a:xfrm>
          <a:prstGeom prst="rect">
            <a:avLst/>
          </a:prstGeom>
        </p:spPr>
      </p:pic>
    </p:spTree>
    <p:extLst>
      <p:ext uri="{BB962C8B-B14F-4D97-AF65-F5344CB8AC3E}">
        <p14:creationId xmlns="" xmlns:p14="http://schemas.microsoft.com/office/powerpoint/2010/main" val="2090573944"/>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405718" y="1680882"/>
            <a:ext cx="6615953" cy="3693319"/>
          </a:xfrm>
          <a:prstGeom prst="rect">
            <a:avLst/>
          </a:prstGeom>
          <a:noFill/>
        </p:spPr>
        <p:txBody>
          <a:bodyPr wrap="square" rtlCol="0">
            <a:spAutoFit/>
          </a:bodyPr>
          <a:lstStyle/>
          <a:p>
            <a:r>
              <a:rPr lang="es-CR" b="1" dirty="0" smtClean="0">
                <a:solidFill>
                  <a:srgbClr val="0070C0"/>
                </a:solidFill>
              </a:rPr>
              <a:t>COMENTARIOS:</a:t>
            </a:r>
          </a:p>
          <a:p>
            <a:endParaRPr lang="es-CR" b="1" dirty="0" smtClean="0"/>
          </a:p>
          <a:p>
            <a:pPr marL="285750" indent="-285750" algn="just">
              <a:buFont typeface="Wingdings" panose="05000000000000000000" pitchFamily="2" charset="2"/>
              <a:buChar char="q"/>
            </a:pPr>
            <a:r>
              <a:rPr lang="es-CR" dirty="0" smtClean="0"/>
              <a:t>Se aumenta la brecha entre ricos y pobres.</a:t>
            </a:r>
          </a:p>
          <a:p>
            <a:pPr marL="285750" indent="-285750" algn="just">
              <a:buFont typeface="Wingdings" panose="05000000000000000000" pitchFamily="2" charset="2"/>
              <a:buChar char="q"/>
            </a:pPr>
            <a:r>
              <a:rPr lang="es-CR" dirty="0" smtClean="0"/>
              <a:t>La economía del país se desaceleró.</a:t>
            </a:r>
            <a:endParaRPr lang="es-CR" dirty="0"/>
          </a:p>
          <a:p>
            <a:pPr marL="285750" indent="-285750" algn="just">
              <a:buFont typeface="Wingdings" panose="05000000000000000000" pitchFamily="2" charset="2"/>
              <a:buChar char="q"/>
            </a:pPr>
            <a:r>
              <a:rPr lang="es-CR" dirty="0" smtClean="0"/>
              <a:t>Se carece de fuentes de empleo. </a:t>
            </a:r>
          </a:p>
          <a:p>
            <a:pPr marL="285750" indent="-285750" algn="just">
              <a:buFont typeface="Wingdings" panose="05000000000000000000" pitchFamily="2" charset="2"/>
              <a:buChar char="q"/>
            </a:pPr>
            <a:r>
              <a:rPr lang="es-CR" dirty="0" smtClean="0"/>
              <a:t>Después de la aprobación del T.L.C; ¿Dónde están las empresas que generan empleo? ¿Dónde está la mejora económica del país?</a:t>
            </a:r>
          </a:p>
          <a:p>
            <a:pPr marL="285750" indent="-285750" algn="just">
              <a:buFont typeface="Wingdings" panose="05000000000000000000" pitchFamily="2" charset="2"/>
              <a:buChar char="q"/>
            </a:pPr>
            <a:r>
              <a:rPr lang="es-CR" dirty="0" smtClean="0"/>
              <a:t>Existe un sector económico que solo le interesa acumular más y más riqueza.</a:t>
            </a:r>
          </a:p>
          <a:p>
            <a:pPr marL="285750" indent="-285750" algn="just">
              <a:buFont typeface="Wingdings" panose="05000000000000000000" pitchFamily="2" charset="2"/>
              <a:buChar char="q"/>
            </a:pPr>
            <a:r>
              <a:rPr lang="es-CR" dirty="0" smtClean="0"/>
              <a:t>Existen políticas de gobierno que no aplican una distribución equitativa de la riqueza y que solo representan los intereses del sector empresarial, de los medios de comunicación.</a:t>
            </a:r>
            <a:r>
              <a:rPr lang="es-CR" dirty="0"/>
              <a:t> </a:t>
            </a:r>
            <a:r>
              <a:rPr lang="es-CR" dirty="0" smtClean="0"/>
              <a:t>Que aplican exoneraciones fiscales a dichos sectores.</a:t>
            </a:r>
          </a:p>
        </p:txBody>
      </p:sp>
      <p:pic>
        <p:nvPicPr>
          <p:cNvPr id="4" name="Imagen 3"/>
          <p:cNvPicPr>
            <a:picLocks noChangeAspect="1"/>
          </p:cNvPicPr>
          <p:nvPr/>
        </p:nvPicPr>
        <p:blipFill>
          <a:blip r:embed="rId2"/>
          <a:stretch>
            <a:fillRect/>
          </a:stretch>
        </p:blipFill>
        <p:spPr>
          <a:xfrm>
            <a:off x="116821" y="318986"/>
            <a:ext cx="5046850" cy="5880108"/>
          </a:xfrm>
          <a:prstGeom prst="rect">
            <a:avLst/>
          </a:prstGeom>
        </p:spPr>
      </p:pic>
    </p:spTree>
    <p:extLst>
      <p:ext uri="{BB962C8B-B14F-4D97-AF65-F5344CB8AC3E}">
        <p14:creationId xmlns="" xmlns:p14="http://schemas.microsoft.com/office/powerpoint/2010/main" val="1152656831"/>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 xmlns:p14="http://schemas.microsoft.com/office/powerpoint/2010/main" val="347987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1842247"/>
            <a:ext cx="12192000" cy="2800767"/>
          </a:xfrm>
          <a:prstGeom prst="rect">
            <a:avLst/>
          </a:prstGeom>
          <a:noFill/>
        </p:spPr>
        <p:txBody>
          <a:bodyPr wrap="square" rtlCol="0">
            <a:spAutoFit/>
          </a:bodyPr>
          <a:lstStyle/>
          <a:p>
            <a:pPr algn="ctr"/>
            <a:r>
              <a:rPr lang="es-CR" sz="8800" b="1" dirty="0" smtClean="0">
                <a:solidFill>
                  <a:schemeClr val="accent6">
                    <a:lumMod val="50000"/>
                  </a:schemeClr>
                </a:solidFill>
              </a:rPr>
              <a:t>ARTICULADO DEL PROYECTO DE LEY 20 786.</a:t>
            </a:r>
            <a:endParaRPr lang="es-CR" sz="8800" b="1" dirty="0">
              <a:solidFill>
                <a:schemeClr val="accent6">
                  <a:lumMod val="50000"/>
                </a:schemeClr>
              </a:solidFill>
            </a:endParaRPr>
          </a:p>
        </p:txBody>
      </p:sp>
    </p:spTree>
    <p:extLst>
      <p:ext uri="{BB962C8B-B14F-4D97-AF65-F5344CB8AC3E}">
        <p14:creationId xmlns="" xmlns:p14="http://schemas.microsoft.com/office/powerpoint/2010/main" val="3562234366"/>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
            <a:ext cx="12192000" cy="3603812"/>
          </a:xfrm>
          <a:prstGeom prst="rect">
            <a:avLst/>
          </a:prstGeom>
        </p:spPr>
      </p:pic>
      <p:sp>
        <p:nvSpPr>
          <p:cNvPr id="3" name="CuadroTexto 2"/>
          <p:cNvSpPr txBox="1"/>
          <p:nvPr/>
        </p:nvSpPr>
        <p:spPr>
          <a:xfrm>
            <a:off x="2324100" y="4222376"/>
            <a:ext cx="7543800" cy="1200329"/>
          </a:xfrm>
          <a:prstGeom prst="rect">
            <a:avLst/>
          </a:prstGeom>
          <a:noFill/>
        </p:spPr>
        <p:txBody>
          <a:bodyPr wrap="square" rtlCol="0">
            <a:spAutoFit/>
          </a:bodyPr>
          <a:lstStyle/>
          <a:p>
            <a:pPr marL="285750" indent="-285750">
              <a:buFont typeface="Wingdings" panose="05000000000000000000" pitchFamily="2" charset="2"/>
              <a:buChar char="v"/>
            </a:pPr>
            <a:r>
              <a:rPr lang="es-CR" sz="2400" b="1" dirty="0" smtClean="0">
                <a:solidFill>
                  <a:srgbClr val="C00000"/>
                </a:solidFill>
              </a:rPr>
              <a:t>Trinomio: estudiante – centro educativo – empresa.</a:t>
            </a:r>
          </a:p>
          <a:p>
            <a:pPr marL="285750" indent="-285750">
              <a:buFont typeface="Wingdings" panose="05000000000000000000" pitchFamily="2" charset="2"/>
              <a:buChar char="v"/>
            </a:pPr>
            <a:r>
              <a:rPr lang="es-CR" sz="2400" b="1" dirty="0" smtClean="0">
                <a:solidFill>
                  <a:srgbClr val="C00000"/>
                </a:solidFill>
              </a:rPr>
              <a:t>Aplica para entes del sector público y privado.</a:t>
            </a:r>
          </a:p>
          <a:p>
            <a:pPr marL="285750" indent="-285750">
              <a:buFont typeface="Wingdings" panose="05000000000000000000" pitchFamily="2" charset="2"/>
              <a:buChar char="v"/>
            </a:pPr>
            <a:r>
              <a:rPr lang="es-CR" sz="2400" b="1" dirty="0" smtClean="0">
                <a:solidFill>
                  <a:srgbClr val="C00000"/>
                </a:solidFill>
              </a:rPr>
              <a:t>Es voluntaria.</a:t>
            </a:r>
          </a:p>
        </p:txBody>
      </p:sp>
    </p:spTree>
    <p:extLst>
      <p:ext uri="{BB962C8B-B14F-4D97-AF65-F5344CB8AC3E}">
        <p14:creationId xmlns="" xmlns:p14="http://schemas.microsoft.com/office/powerpoint/2010/main" val="3933980836"/>
      </p:ext>
    </p:ext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2026</Words>
  <Application>Microsoft Office PowerPoint</Application>
  <PresentationFormat>Personalizado</PresentationFormat>
  <Paragraphs>170</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REUNIÓN CON PRESIDENTES DE BASE. APSE – SINDICATO.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CON PRESIDENTES DE BASE. APSE – SINDICATO.</dc:title>
  <dc:creator>Ceferino</dc:creator>
  <cp:lastModifiedBy>APSE-62</cp:lastModifiedBy>
  <cp:revision>25</cp:revision>
  <dcterms:created xsi:type="dcterms:W3CDTF">2019-02-24T14:57:41Z</dcterms:created>
  <dcterms:modified xsi:type="dcterms:W3CDTF">2019-03-27T14:54:47Z</dcterms:modified>
</cp:coreProperties>
</file>